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112"/>
  </p:notesMasterIdLst>
  <p:sldIdLst>
    <p:sldId id="385" r:id="rId2"/>
    <p:sldId id="725" r:id="rId3"/>
    <p:sldId id="389" r:id="rId4"/>
    <p:sldId id="713" r:id="rId5"/>
    <p:sldId id="609" r:id="rId6"/>
    <p:sldId id="558" r:id="rId7"/>
    <p:sldId id="637" r:id="rId8"/>
    <p:sldId id="638" r:id="rId9"/>
    <p:sldId id="658" r:id="rId10"/>
    <p:sldId id="641" r:id="rId11"/>
    <p:sldId id="642" r:id="rId12"/>
    <p:sldId id="553" r:id="rId13"/>
    <p:sldId id="552" r:id="rId14"/>
    <p:sldId id="721" r:id="rId15"/>
    <p:sldId id="555" r:id="rId16"/>
    <p:sldId id="686" r:id="rId17"/>
    <p:sldId id="724" r:id="rId18"/>
    <p:sldId id="742" r:id="rId19"/>
    <p:sldId id="741" r:id="rId20"/>
    <p:sldId id="743" r:id="rId21"/>
    <p:sldId id="744" r:id="rId22"/>
    <p:sldId id="740" r:id="rId23"/>
    <p:sldId id="705" r:id="rId24"/>
    <p:sldId id="706" r:id="rId25"/>
    <p:sldId id="707" r:id="rId26"/>
    <p:sldId id="708" r:id="rId27"/>
    <p:sldId id="709" r:id="rId28"/>
    <p:sldId id="715" r:id="rId29"/>
    <p:sldId id="506" r:id="rId30"/>
    <p:sldId id="509" r:id="rId31"/>
    <p:sldId id="510" r:id="rId32"/>
    <p:sldId id="508" r:id="rId33"/>
    <p:sldId id="606" r:id="rId34"/>
    <p:sldId id="607" r:id="rId35"/>
    <p:sldId id="608" r:id="rId36"/>
    <p:sldId id="739" r:id="rId37"/>
    <p:sldId id="738" r:id="rId38"/>
    <p:sldId id="543" r:id="rId39"/>
    <p:sldId id="643" r:id="rId40"/>
    <p:sldId id="712" r:id="rId41"/>
    <p:sldId id="512" r:id="rId42"/>
    <p:sldId id="644" r:id="rId43"/>
    <p:sldId id="518" r:id="rId44"/>
    <p:sldId id="734" r:id="rId45"/>
    <p:sldId id="727" r:id="rId46"/>
    <p:sldId id="729" r:id="rId47"/>
    <p:sldId id="728" r:id="rId48"/>
    <p:sldId id="659" r:id="rId49"/>
    <p:sldId id="648" r:id="rId50"/>
    <p:sldId id="647" r:id="rId51"/>
    <p:sldId id="723" r:id="rId52"/>
    <p:sldId id="431" r:id="rId53"/>
    <p:sldId id="692" r:id="rId54"/>
    <p:sldId id="650" r:id="rId55"/>
    <p:sldId id="430" r:id="rId56"/>
    <p:sldId id="735" r:id="rId57"/>
    <p:sldId id="669" r:id="rId58"/>
    <p:sldId id="716" r:id="rId59"/>
    <p:sldId id="714" r:id="rId60"/>
    <p:sldId id="717" r:id="rId61"/>
    <p:sldId id="651" r:id="rId62"/>
    <p:sldId id="652" r:id="rId63"/>
    <p:sldId id="547" r:id="rId64"/>
    <p:sldId id="653" r:id="rId65"/>
    <p:sldId id="654" r:id="rId66"/>
    <p:sldId id="655" r:id="rId67"/>
    <p:sldId id="566" r:id="rId68"/>
    <p:sldId id="575" r:id="rId69"/>
    <p:sldId id="656" r:id="rId70"/>
    <p:sldId id="719" r:id="rId71"/>
    <p:sldId id="722" r:id="rId72"/>
    <p:sldId id="682" r:id="rId73"/>
    <p:sldId id="657" r:id="rId74"/>
    <p:sldId id="550" r:id="rId75"/>
    <p:sldId id="573" r:id="rId76"/>
    <p:sldId id="574" r:id="rId77"/>
    <p:sldId id="576" r:id="rId78"/>
    <p:sldId id="670" r:id="rId79"/>
    <p:sldId id="676" r:id="rId80"/>
    <p:sldId id="674" r:id="rId81"/>
    <p:sldId id="675" r:id="rId82"/>
    <p:sldId id="649" r:id="rId83"/>
    <p:sldId id="672" r:id="rId84"/>
    <p:sldId id="687" r:id="rId85"/>
    <p:sldId id="577" r:id="rId86"/>
    <p:sldId id="582" r:id="rId87"/>
    <p:sldId id="690" r:id="rId88"/>
    <p:sldId id="691" r:id="rId89"/>
    <p:sldId id="736" r:id="rId90"/>
    <p:sldId id="662" r:id="rId91"/>
    <p:sldId id="581" r:id="rId92"/>
    <p:sldId id="668" r:id="rId93"/>
    <p:sldId id="661" r:id="rId94"/>
    <p:sldId id="584" r:id="rId95"/>
    <p:sldId id="635" r:id="rId96"/>
    <p:sldId id="730" r:id="rId97"/>
    <p:sldId id="732" r:id="rId98"/>
    <p:sldId id="663" r:id="rId99"/>
    <p:sldId id="665" r:id="rId100"/>
    <p:sldId id="666" r:id="rId101"/>
    <p:sldId id="667" r:id="rId102"/>
    <p:sldId id="733" r:id="rId103"/>
    <p:sldId id="693" r:id="rId104"/>
    <p:sldId id="596" r:id="rId105"/>
    <p:sldId id="591" r:id="rId106"/>
    <p:sldId id="595" r:id="rId107"/>
    <p:sldId id="688" r:id="rId108"/>
    <p:sldId id="598" r:id="rId109"/>
    <p:sldId id="597" r:id="rId110"/>
    <p:sldId id="737" r:id="rId111"/>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5"/>
            <p14:sldId id="389"/>
            <p14:sldId id="713"/>
            <p14:sldId id="609"/>
            <p14:sldId id="558"/>
            <p14:sldId id="637"/>
            <p14:sldId id="638"/>
            <p14:sldId id="658"/>
            <p14:sldId id="641"/>
            <p14:sldId id="642"/>
            <p14:sldId id="553"/>
            <p14:sldId id="552"/>
            <p14:sldId id="721"/>
            <p14:sldId id="555"/>
            <p14:sldId id="686"/>
            <p14:sldId id="724"/>
          </p14:sldIdLst>
        </p14:section>
        <p14:section name="Object georiënteerd" id="{27EAD33A-C06A-3249-9DFC-7136A256985C}">
          <p14:sldIdLst>
            <p14:sldId id="742"/>
            <p14:sldId id="741"/>
            <p14:sldId id="743"/>
            <p14:sldId id="744"/>
            <p14:sldId id="740"/>
            <p14:sldId id="705"/>
            <p14:sldId id="706"/>
            <p14:sldId id="707"/>
            <p14:sldId id="708"/>
            <p14:sldId id="709"/>
            <p14:sldId id="715"/>
            <p14:sldId id="506"/>
            <p14:sldId id="509"/>
            <p14:sldId id="510"/>
            <p14:sldId id="508"/>
            <p14:sldId id="606"/>
            <p14:sldId id="607"/>
            <p14:sldId id="608"/>
            <p14:sldId id="739"/>
            <p14:sldId id="738"/>
            <p14:sldId id="543"/>
            <p14:sldId id="643"/>
            <p14:sldId id="712"/>
          </p14:sldIdLst>
        </p14:section>
        <p14:section name="Special Methods" id="{75B1C7E5-C3EA-2244-964B-9F97E7A233B5}">
          <p14:sldIdLst>
            <p14:sldId id="512"/>
            <p14:sldId id="644"/>
          </p14:sldIdLst>
        </p14:section>
        <p14:section name="Inheritance" id="{C546B3E4-7EA5-9A45-AA79-823A87B96D01}">
          <p14:sldIdLst>
            <p14:sldId id="518"/>
            <p14:sldId id="734"/>
            <p14:sldId id="727"/>
            <p14:sldId id="729"/>
            <p14:sldId id="728"/>
          </p14:sldIdLst>
        </p14:section>
        <p14:section name="Standard Library" id="{DD47C250-91A0-E841-B248-DA6D4D42A03E}">
          <p14:sldIdLst>
            <p14:sldId id="659"/>
            <p14:sldId id="648"/>
            <p14:sldId id="647"/>
            <p14:sldId id="723"/>
            <p14:sldId id="431"/>
            <p14:sldId id="692"/>
            <p14:sldId id="650"/>
            <p14:sldId id="430"/>
            <p14:sldId id="735"/>
            <p14:sldId id="669"/>
            <p14:sldId id="716"/>
            <p14:sldId id="714"/>
            <p14:sldId id="717"/>
            <p14:sldId id="651"/>
            <p14:sldId id="652"/>
            <p14:sldId id="547"/>
            <p14:sldId id="653"/>
            <p14:sldId id="654"/>
            <p14:sldId id="655"/>
            <p14:sldId id="566"/>
            <p14:sldId id="575"/>
            <p14:sldId id="656"/>
            <p14:sldId id="719"/>
            <p14:sldId id="722"/>
            <p14:sldId id="682"/>
            <p14:sldId id="657"/>
            <p14:sldId id="550"/>
            <p14:sldId id="573"/>
            <p14:sldId id="574"/>
            <p14:sldId id="576"/>
            <p14:sldId id="670"/>
            <p14:sldId id="676"/>
            <p14:sldId id="674"/>
            <p14:sldId id="675"/>
            <p14:sldId id="649"/>
            <p14:sldId id="672"/>
            <p14:sldId id="687"/>
            <p14:sldId id="577"/>
            <p14:sldId id="582"/>
            <p14:sldId id="690"/>
            <p14:sldId id="691"/>
            <p14:sldId id="736"/>
            <p14:sldId id="662"/>
            <p14:sldId id="581"/>
          </p14:sldIdLst>
        </p14:section>
        <p14:section name="PyPI" id="{25E17334-0885-1648-9131-27E505A17A25}">
          <p14:sldIdLst>
            <p14:sldId id="668"/>
            <p14:sldId id="661"/>
            <p14:sldId id="584"/>
            <p14:sldId id="635"/>
            <p14:sldId id="730"/>
            <p14:sldId id="732"/>
            <p14:sldId id="663"/>
            <p14:sldId id="665"/>
            <p14:sldId id="666"/>
            <p14:sldId id="667"/>
            <p14:sldId id="733"/>
            <p14:sldId id="693"/>
          </p14:sldIdLst>
        </p14:section>
        <p14:section name="Python Package Index" id="{8D7B2C72-2F18-5F49-A790-AF3153E946A5}">
          <p14:sldIdLst>
            <p14:sldId id="596"/>
            <p14:sldId id="591"/>
          </p14:sldIdLst>
        </p14:section>
        <p14:section name="Idiomatic Python" id="{09DC3FFA-AF47-C64D-B455-0AABCC9427F9}">
          <p14:sldIdLst>
            <p14:sldId id="595"/>
            <p14:sldId id="688"/>
            <p14:sldId id="598"/>
            <p14:sldId id="597"/>
            <p14:sldId id="737"/>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80151" autoAdjust="0"/>
  </p:normalViewPr>
  <p:slideViewPr>
    <p:cSldViewPr showGuides="1">
      <p:cViewPr varScale="1">
        <p:scale>
          <a:sx n="46" d="100"/>
          <a:sy n="46" d="100"/>
        </p:scale>
        <p:origin x="1808" y="36"/>
      </p:cViewPr>
      <p:guideLst>
        <p:guide orient="horz" pos="4558"/>
        <p:guide pos="363"/>
      </p:guideLst>
    </p:cSldViewPr>
  </p:slideViewPr>
  <p:outlineViewPr>
    <p:cViewPr varScale="1">
      <p:scale>
        <a:sx n="170" d="200"/>
        <a:sy n="170" d="200"/>
      </p:scale>
      <p:origin x="-780" y="-84"/>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EC656148-765B-3B41-A700-230A645A9365}" srcId="{5019FFC8-F3A2-3C43-B596-92B6C3D11007}" destId="{0AB43FDB-FAD7-A841-8A83-62C3A95DB045}" srcOrd="1" destOrd="0" parTransId="{7C6F632B-C3B3-1646-82BC-14C6B30A5D97}" sibTransId="{D58747D8-D427-6044-90D2-6BA6552A22FF}"/>
    <dgm:cxn modelId="{A4692669-EFEB-4245-BC17-B5C3A7418FA4}" type="presOf" srcId="{6E3DA92E-FD07-5B48-A33A-286C3818384E}" destId="{B17438CF-880F-BF48-A86B-0B8A81440F25}" srcOrd="0" destOrd="0" presId="urn:microsoft.com/office/officeart/2005/8/layout/orgChart1"/>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34</a:t>
            </a:fld>
            <a:endParaRPr lang="en-US" altLang="nl-NL"/>
          </a:p>
        </p:txBody>
      </p:sp>
    </p:spTree>
    <p:extLst>
      <p:ext uri="{BB962C8B-B14F-4D97-AF65-F5344CB8AC3E}">
        <p14:creationId xmlns:p14="http://schemas.microsoft.com/office/powerpoint/2010/main" val="165159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36</a:t>
            </a:fld>
            <a:endParaRPr lang="en-US" altLang="nl-NL"/>
          </a:p>
        </p:txBody>
      </p:sp>
    </p:spTree>
    <p:extLst>
      <p:ext uri="{BB962C8B-B14F-4D97-AF65-F5344CB8AC3E}">
        <p14:creationId xmlns:p14="http://schemas.microsoft.com/office/powerpoint/2010/main" val="357788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37</a:t>
            </a:fld>
            <a:endParaRPr lang="en-US" altLang="nl-NL"/>
          </a:p>
        </p:txBody>
      </p:sp>
    </p:spTree>
    <p:extLst>
      <p:ext uri="{BB962C8B-B14F-4D97-AF65-F5344CB8AC3E}">
        <p14:creationId xmlns:p14="http://schemas.microsoft.com/office/powerpoint/2010/main" val="1238594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trainer kan dit voorbeeld gebruiken om uit te werken in code. Hierin komt van alles terug:</a:t>
            </a:r>
          </a:p>
          <a:p>
            <a:endParaRPr lang="nl-NL" dirty="0"/>
          </a:p>
          <a:p>
            <a:pPr marL="228600" indent="-228600">
              <a:buAutoNum type="arabicPeriod"/>
            </a:pPr>
            <a:r>
              <a:rPr lang="nl-NL" dirty="0"/>
              <a:t>Klassen</a:t>
            </a:r>
          </a:p>
          <a:p>
            <a:pPr marL="228600" indent="-228600">
              <a:buAutoNum type="arabicPeriod"/>
            </a:pPr>
            <a:r>
              <a:rPr lang="nl-NL" dirty="0"/>
              <a:t>Overerving</a:t>
            </a:r>
          </a:p>
          <a:p>
            <a:pPr marL="228600" indent="-228600">
              <a:buAutoNum type="arabicPeriod"/>
            </a:pPr>
            <a:r>
              <a:rPr lang="nl-NL" dirty="0"/>
              <a:t>Associaties met andere klassen. </a:t>
            </a:r>
          </a:p>
          <a:p>
            <a:pPr marL="228600" indent="-228600">
              <a:buAutoNum type="arabicPeriod"/>
            </a:pPr>
            <a:endParaRPr lang="nl-NL" dirty="0"/>
          </a:p>
          <a:p>
            <a:pPr marL="0" indent="0">
              <a:buNone/>
            </a:pPr>
            <a:r>
              <a:rPr lang="nl-NL" dirty="0"/>
              <a:t>Met behulp van dit voorbeeld wordt alles geoefend. </a:t>
            </a:r>
          </a:p>
          <a:p>
            <a:pPr marL="228600" indent="-228600">
              <a:buAutoNum type="arabicPeriod"/>
            </a:pPr>
            <a:endParaRPr lang="nl-NL" dirty="0"/>
          </a:p>
          <a:p>
            <a:pPr marL="228600" indent="-228600">
              <a:buAutoNum type="arabicPeriod"/>
            </a:pP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46</a:t>
            </a:fld>
            <a:endParaRPr lang="en-US" altLang="nl-NL"/>
          </a:p>
        </p:txBody>
      </p:sp>
    </p:spTree>
    <p:extLst>
      <p:ext uri="{BB962C8B-B14F-4D97-AF65-F5344CB8AC3E}">
        <p14:creationId xmlns:p14="http://schemas.microsoft.com/office/powerpoint/2010/main" val="258655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72</a:t>
            </a:fld>
            <a:endParaRPr lang="en-US" altLang="nl-NL"/>
          </a:p>
        </p:txBody>
      </p:sp>
    </p:spTree>
    <p:extLst>
      <p:ext uri="{BB962C8B-B14F-4D97-AF65-F5344CB8AC3E}">
        <p14:creationId xmlns:p14="http://schemas.microsoft.com/office/powerpoint/2010/main" val="210420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78</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nl-NL" dirty="0"/>
              <a:t>Python Enhancement </a:t>
            </a:r>
            <a:r>
              <a:rPr lang="nl-NL" dirty="0" err="1"/>
              <a:t>Proposals</a:t>
            </a:r>
            <a:r>
              <a:rPr lang="nl-NL" dirty="0"/>
              <a:t> (</a:t>
            </a:r>
            <a:r>
              <a:rPr lang="nl-NL" dirty="0" err="1"/>
              <a:t>PEPs</a:t>
            </a:r>
            <a:r>
              <a:rPr lang="nl-NL" dirty="0"/>
              <a:t>)</a:t>
            </a:r>
          </a:p>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106</a:t>
            </a:fld>
            <a:endParaRPr lang="en-US" altLang="nl-NL"/>
          </a:p>
        </p:txBody>
      </p:sp>
    </p:spTree>
    <p:extLst>
      <p:ext uri="{BB962C8B-B14F-4D97-AF65-F5344CB8AC3E}">
        <p14:creationId xmlns:p14="http://schemas.microsoft.com/office/powerpoint/2010/main" val="60736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305513178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18" r:id="rId2"/>
    <p:sldLayoutId id="2147483910" r:id="rId3"/>
    <p:sldLayoutId id="2147483916" r:id="rId4"/>
    <p:sldLayoutId id="2147483917" r:id="rId5"/>
    <p:sldLayoutId id="2147483919" r:id="rId6"/>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3.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python.org/3.5/glossary.html#term-lbyl" TargetMode="External"/><Relationship Id="rId2" Type="http://schemas.openxmlformats.org/officeDocument/2006/relationships/hyperlink" Target="https://docs.python.org/3.5/glossary.html#term-eaf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reference/compound_stmts.html#if" TargetMode="External"/><Relationship Id="rId2" Type="http://schemas.openxmlformats.org/officeDocument/2006/relationships/hyperlink" Target="https://docs.python.org/3/glossary.html#term-eafp"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i.pinimg.com/originals/be/30/c9/be30c9788460cad517028306f4259cb4.jpg"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nl.wikipedia.org/wiki/Regelmatige_veelhoek"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hmatthes.github.io/pcc_2e/regular_index/"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hyperlink" Target="https://docs.python.org/3/library/doctest.html#module-doctest"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hyperlink" Target="https://openweathermap.org/current" TargetMode="Externa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Solution Read a CSV file</a:t>
            </a:r>
          </a:p>
        </p:txBody>
      </p:sp>
      <p:sp>
        <p:nvSpPr>
          <p:cNvPr id="4" name="Rechthoek 3">
            <a:extLst>
              <a:ext uri="{FF2B5EF4-FFF2-40B4-BE49-F238E27FC236}">
                <a16:creationId xmlns:a16="http://schemas.microsoft.com/office/drawing/2014/main" id="{2EEE43E0-6EE0-B446-9BDB-61DC5DCDE09C}"/>
              </a:ext>
            </a:extLst>
          </p:cNvPr>
          <p:cNvSpPr/>
          <p:nvPr/>
        </p:nvSpPr>
        <p:spPr>
          <a:xfrm>
            <a:off x="576263" y="2159262"/>
            <a:ext cx="8928544" cy="507831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headers = </a:t>
            </a:r>
            <a:r>
              <a:rPr lang="nl-NL" b="1" dirty="0" err="1">
                <a:solidFill>
                  <a:srgbClr val="000000"/>
                </a:solidFill>
                <a:latin typeface="Menlo" panose="020B0609030804020204" pitchFamily="49" charset="0"/>
              </a:rPr>
              <a:t>f.readline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columns = </a:t>
            </a:r>
            <a:r>
              <a:rPr lang="nl-NL" b="1" dirty="0" err="1">
                <a:solidFill>
                  <a:srgbClr val="000000"/>
                </a:solidFill>
                <a:latin typeface="Menlo" panose="020B0609030804020204" pitchFamily="49" charset="0"/>
              </a:rPr>
              <a:t>line.rstrip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d = </a:t>
            </a:r>
            <a:r>
              <a:rPr lang="nl-NL" b="1" dirty="0" err="1">
                <a:solidFill>
                  <a:srgbClr val="000000"/>
                </a:solidFill>
                <a:latin typeface="Menlo" panose="020B0609030804020204" pitchFamily="49" charset="0"/>
              </a:rPr>
              <a:t>dict</a:t>
            </a:r>
            <a:r>
              <a:rPr lang="nl-NL" b="1" dirty="0">
                <a:solidFill>
                  <a:srgbClr val="000000"/>
                </a:solidFill>
                <a:latin typeface="Menlo" panose="020B0609030804020204" pitchFamily="49" charset="0"/>
              </a:rPr>
              <a:t>(zip(headers, columns))</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'Vancouver'</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:15</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430565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err="1"/>
              <a:t>pandas</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Pandas</a:t>
            </a:r>
            <a:r>
              <a:rPr lang="nl-NL" dirty="0"/>
              <a:t> is a </a:t>
            </a:r>
            <a:r>
              <a:rPr lang="nl-NL" dirty="0" err="1"/>
              <a:t>fast</a:t>
            </a:r>
            <a:r>
              <a:rPr lang="nl-NL" dirty="0"/>
              <a:t>, </a:t>
            </a:r>
            <a:r>
              <a:rPr lang="nl-NL" dirty="0" err="1"/>
              <a:t>powerful</a:t>
            </a:r>
            <a:r>
              <a:rPr lang="nl-NL" dirty="0"/>
              <a:t>, </a:t>
            </a:r>
            <a:r>
              <a:rPr lang="nl-NL" dirty="0" err="1"/>
              <a:t>flexible</a:t>
            </a:r>
            <a:r>
              <a:rPr lang="nl-NL" dirty="0"/>
              <a:t> </a:t>
            </a:r>
            <a:r>
              <a:rPr lang="nl-NL" dirty="0" err="1"/>
              <a:t>and</a:t>
            </a:r>
            <a:r>
              <a:rPr lang="nl-NL" dirty="0"/>
              <a:t> easy </a:t>
            </a:r>
            <a:r>
              <a:rPr lang="nl-NL" dirty="0" err="1"/>
              <a:t>to</a:t>
            </a:r>
            <a:r>
              <a:rPr lang="nl-NL" dirty="0"/>
              <a:t> </a:t>
            </a:r>
            <a:r>
              <a:rPr lang="nl-NL" dirty="0" err="1"/>
              <a:t>use</a:t>
            </a:r>
            <a:r>
              <a:rPr lang="nl-NL" dirty="0"/>
              <a:t> open source data analysis </a:t>
            </a:r>
            <a:r>
              <a:rPr lang="nl-NL" dirty="0" err="1"/>
              <a:t>and</a:t>
            </a:r>
            <a:r>
              <a:rPr lang="nl-NL" dirty="0"/>
              <a:t> </a:t>
            </a:r>
            <a:r>
              <a:rPr lang="nl-NL" dirty="0" err="1"/>
              <a:t>manipulation</a:t>
            </a:r>
            <a:r>
              <a:rPr lang="nl-NL" dirty="0"/>
              <a:t> tool.</a:t>
            </a:r>
          </a:p>
          <a:p>
            <a:r>
              <a:rPr lang="nl-NL" b="1" dirty="0"/>
              <a:t>Series</a:t>
            </a:r>
            <a:r>
              <a:rPr lang="nl-NL" dirty="0"/>
              <a:t> is a </a:t>
            </a:r>
            <a:r>
              <a:rPr lang="nl-NL" dirty="0" err="1"/>
              <a:t>one-dimensional</a:t>
            </a:r>
            <a:r>
              <a:rPr lang="nl-NL" dirty="0"/>
              <a:t> </a:t>
            </a:r>
            <a:r>
              <a:rPr lang="nl-NL" dirty="0" err="1"/>
              <a:t>labeled</a:t>
            </a:r>
            <a:r>
              <a:rPr lang="nl-NL" dirty="0"/>
              <a:t> array </a:t>
            </a:r>
            <a:r>
              <a:rPr lang="nl-NL" dirty="0" err="1"/>
              <a:t>capable</a:t>
            </a:r>
            <a:r>
              <a:rPr lang="nl-NL" dirty="0"/>
              <a:t> of holding </a:t>
            </a:r>
            <a:r>
              <a:rPr lang="nl-NL" dirty="0" err="1"/>
              <a:t>any</a:t>
            </a:r>
            <a:r>
              <a:rPr lang="nl-NL" dirty="0"/>
              <a:t> data type</a:t>
            </a:r>
          </a:p>
          <a:p>
            <a:r>
              <a:rPr lang="nl-NL" b="1" dirty="0" err="1"/>
              <a:t>DataFrame</a:t>
            </a:r>
            <a:r>
              <a:rPr lang="nl-NL" dirty="0"/>
              <a:t> is a 2-dimensional </a:t>
            </a:r>
            <a:r>
              <a:rPr lang="nl-NL" dirty="0" err="1"/>
              <a:t>labeled</a:t>
            </a:r>
            <a:r>
              <a:rPr lang="nl-NL" dirty="0"/>
              <a:t> data </a:t>
            </a:r>
            <a:r>
              <a:rPr lang="nl-NL" dirty="0" err="1"/>
              <a:t>structure</a:t>
            </a:r>
            <a:r>
              <a:rPr lang="nl-NL" dirty="0"/>
              <a:t> </a:t>
            </a:r>
            <a:r>
              <a:rPr lang="nl-NL" dirty="0" err="1"/>
              <a:t>with</a:t>
            </a:r>
            <a:r>
              <a:rPr lang="nl-NL" dirty="0"/>
              <a:t> columns of </a:t>
            </a:r>
            <a:r>
              <a:rPr lang="nl-NL" dirty="0" err="1"/>
              <a:t>potentially</a:t>
            </a:r>
            <a:r>
              <a:rPr lang="nl-NL" dirty="0"/>
              <a:t> different types. </a:t>
            </a:r>
          </a:p>
          <a:p>
            <a:endParaRPr lang="nl-NL" dirty="0"/>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pic>
        <p:nvPicPr>
          <p:cNvPr id="5122" name="Picture 2" descr="https://external-content.duckduckgo.com/iu/?u=https%3A%2F%2Fwww.tutorialspoint.com%2Fpython_pandas%2Fimages%2Fstructure_table.jpg&amp;f=1&amp;nofb=1">
            <a:extLst>
              <a:ext uri="{FF2B5EF4-FFF2-40B4-BE49-F238E27FC236}">
                <a16:creationId xmlns:a16="http://schemas.microsoft.com/office/drawing/2014/main" id="{93F6F0C7-20AA-3741-BBD6-7FB1E4DD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304" y="3779837"/>
            <a:ext cx="3168351" cy="277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52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3FD0E-22D6-014C-ACF3-43FA6DE91544}"/>
              </a:ext>
            </a:extLst>
          </p:cNvPr>
          <p:cNvSpPr>
            <a:spLocks noGrp="1"/>
          </p:cNvSpPr>
          <p:nvPr>
            <p:ph type="title"/>
          </p:nvPr>
        </p:nvSpPr>
        <p:spPr/>
        <p:txBody>
          <a:bodyPr/>
          <a:lstStyle/>
          <a:p>
            <a:r>
              <a:rPr lang="nl-NL" dirty="0" err="1"/>
              <a:t>matplotlib</a:t>
            </a:r>
            <a:endParaRPr lang="nl-NL" dirty="0"/>
          </a:p>
        </p:txBody>
      </p:sp>
      <p:sp>
        <p:nvSpPr>
          <p:cNvPr id="3" name="Tijdelijke aanduiding voor inhoud 2">
            <a:extLst>
              <a:ext uri="{FF2B5EF4-FFF2-40B4-BE49-F238E27FC236}">
                <a16:creationId xmlns:a16="http://schemas.microsoft.com/office/drawing/2014/main" id="{C58F91F5-0273-BE40-AADB-E2A34C99DBA7}"/>
              </a:ext>
            </a:extLst>
          </p:cNvPr>
          <p:cNvSpPr>
            <a:spLocks noGrp="1"/>
          </p:cNvSpPr>
          <p:nvPr>
            <p:ph idx="1"/>
          </p:nvPr>
        </p:nvSpPr>
        <p:spPr/>
        <p:txBody>
          <a:bodyPr/>
          <a:lstStyle/>
          <a:p>
            <a:r>
              <a:rPr lang="nl-NL" dirty="0" err="1"/>
              <a:t>Matplotlib</a:t>
            </a:r>
            <a:r>
              <a:rPr lang="nl-NL" dirty="0"/>
              <a:t> is a Python 2D </a:t>
            </a:r>
            <a:r>
              <a:rPr lang="nl-NL" dirty="0" err="1"/>
              <a:t>plotting</a:t>
            </a:r>
            <a:r>
              <a:rPr lang="nl-NL" dirty="0"/>
              <a:t> </a:t>
            </a:r>
            <a:r>
              <a:rPr lang="nl-NL" dirty="0" err="1"/>
              <a:t>library</a:t>
            </a:r>
            <a:r>
              <a:rPr lang="nl-NL" dirty="0"/>
              <a:t> </a:t>
            </a:r>
            <a:r>
              <a:rPr lang="nl-NL" dirty="0" err="1"/>
              <a:t>which</a:t>
            </a:r>
            <a:r>
              <a:rPr lang="nl-NL" dirty="0"/>
              <a:t> </a:t>
            </a:r>
            <a:r>
              <a:rPr lang="nl-NL" dirty="0" err="1"/>
              <a:t>produces</a:t>
            </a:r>
            <a:r>
              <a:rPr lang="nl-NL" dirty="0"/>
              <a:t> </a:t>
            </a:r>
            <a:r>
              <a:rPr lang="nl-NL" dirty="0" err="1"/>
              <a:t>publication</a:t>
            </a:r>
            <a:r>
              <a:rPr lang="nl-NL" dirty="0"/>
              <a:t> </a:t>
            </a:r>
            <a:r>
              <a:rPr lang="nl-NL" dirty="0" err="1"/>
              <a:t>quality</a:t>
            </a:r>
            <a:r>
              <a:rPr lang="nl-NL" dirty="0"/>
              <a:t> </a:t>
            </a:r>
            <a:r>
              <a:rPr lang="nl-NL" dirty="0" err="1"/>
              <a:t>figures</a:t>
            </a:r>
            <a:endParaRPr lang="nl-NL" dirty="0"/>
          </a:p>
        </p:txBody>
      </p:sp>
      <p:sp>
        <p:nvSpPr>
          <p:cNvPr id="5" name="Rechthoek 4">
            <a:extLst>
              <a:ext uri="{FF2B5EF4-FFF2-40B4-BE49-F238E27FC236}">
                <a16:creationId xmlns:a16="http://schemas.microsoft.com/office/drawing/2014/main" id="{A79CB03E-402D-8549-B570-E608434103E8}"/>
              </a:ext>
            </a:extLst>
          </p:cNvPr>
          <p:cNvSpPr/>
          <p:nvPr/>
        </p:nvSpPr>
        <p:spPr>
          <a:xfrm>
            <a:off x="576263" y="4927501"/>
            <a:ext cx="6840759"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matplotlib.pyplot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plt</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numpy</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np</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np.linspace</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0.000001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np.pi</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y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np.sin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*x)</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plt.plot</a:t>
            </a:r>
            <a:r>
              <a:rPr lang="nl-NL" b="1" dirty="0">
                <a:solidFill>
                  <a:srgbClr val="000000"/>
                </a:solidFill>
                <a:latin typeface="Menlo" panose="020B0609030804020204" pitchFamily="49" charset="0"/>
              </a:rPr>
              <a:t>(x, y)</a:t>
            </a:r>
          </a:p>
          <a:p>
            <a:r>
              <a:rPr lang="nl-NL" b="1" dirty="0" err="1">
                <a:solidFill>
                  <a:srgbClr val="000000"/>
                </a:solidFill>
                <a:latin typeface="Menlo" panose="020B0609030804020204" pitchFamily="49" charset="0"/>
              </a:rPr>
              <a:t>plt.show</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4" name="Rechthoek 3">
            <a:extLst>
              <a:ext uri="{FF2B5EF4-FFF2-40B4-BE49-F238E27FC236}">
                <a16:creationId xmlns:a16="http://schemas.microsoft.com/office/drawing/2014/main" id="{2309CCA1-19D7-C443-BCA1-F5DDFF019CAA}"/>
              </a:ext>
            </a:extLst>
          </p:cNvPr>
          <p:cNvSpPr/>
          <p:nvPr/>
        </p:nvSpPr>
        <p:spPr>
          <a:xfrm>
            <a:off x="575816" y="2934786"/>
            <a:ext cx="8928991" cy="921600"/>
          </a:xfrm>
          <a:prstGeom prst="rect">
            <a:avLst/>
          </a:prstGeom>
          <a:solidFill>
            <a:schemeClr val="accent2">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numCol="3">
            <a:spAutoFit/>
          </a:bodyPr>
          <a:lstStyle/>
          <a:p>
            <a:r>
              <a:rPr lang="nl-NL" b="1" dirty="0">
                <a:solidFill>
                  <a:schemeClr val="tx1">
                    <a:lumMod val="75000"/>
                    <a:lumOff val="25000"/>
                  </a:schemeClr>
                </a:solidFill>
              </a:rPr>
              <a:t>Line plot</a:t>
            </a:r>
          </a:p>
          <a:p>
            <a:r>
              <a:rPr lang="nl-NL" b="1" dirty="0">
                <a:solidFill>
                  <a:schemeClr val="tx1">
                    <a:lumMod val="75000"/>
                    <a:lumOff val="25000"/>
                  </a:schemeClr>
                </a:solidFill>
              </a:rPr>
              <a:t>Histogram</a:t>
            </a:r>
          </a:p>
          <a:p>
            <a:r>
              <a:rPr lang="nl-NL" b="1" dirty="0" err="1">
                <a:solidFill>
                  <a:schemeClr val="tx1">
                    <a:lumMod val="75000"/>
                    <a:lumOff val="25000"/>
                  </a:schemeClr>
                </a:solidFill>
              </a:rPr>
              <a:t>Scatter</a:t>
            </a:r>
            <a:r>
              <a:rPr lang="nl-NL" b="1" dirty="0">
                <a:solidFill>
                  <a:schemeClr val="tx1">
                    <a:lumMod val="75000"/>
                    <a:lumOff val="25000"/>
                  </a:schemeClr>
                </a:solidFill>
              </a:rPr>
              <a:t> plot</a:t>
            </a:r>
          </a:p>
          <a:p>
            <a:r>
              <a:rPr lang="nl-NL" b="1" dirty="0">
                <a:solidFill>
                  <a:schemeClr val="tx1">
                    <a:lumMod val="75000"/>
                    <a:lumOff val="25000"/>
                  </a:schemeClr>
                </a:solidFill>
              </a:rPr>
              <a:t>3D plot</a:t>
            </a:r>
          </a:p>
          <a:p>
            <a:r>
              <a:rPr lang="nl-NL" b="1" dirty="0">
                <a:solidFill>
                  <a:schemeClr val="tx1">
                    <a:lumMod val="75000"/>
                    <a:lumOff val="25000"/>
                  </a:schemeClr>
                </a:solidFill>
              </a:rPr>
              <a:t>Image plot</a:t>
            </a:r>
          </a:p>
          <a:p>
            <a:r>
              <a:rPr lang="nl-NL" b="1" dirty="0">
                <a:solidFill>
                  <a:schemeClr val="tx1">
                    <a:lumMod val="75000"/>
                    <a:lumOff val="25000"/>
                  </a:schemeClr>
                </a:solidFill>
              </a:rPr>
              <a:t>Contour plot</a:t>
            </a:r>
          </a:p>
          <a:p>
            <a:r>
              <a:rPr lang="nl-NL" b="1" dirty="0" err="1">
                <a:solidFill>
                  <a:schemeClr val="tx1">
                    <a:lumMod val="75000"/>
                    <a:lumOff val="25000"/>
                  </a:schemeClr>
                </a:solidFill>
              </a:rPr>
              <a:t>Polar</a:t>
            </a:r>
            <a:r>
              <a:rPr lang="nl-NL" b="1" dirty="0">
                <a:solidFill>
                  <a:schemeClr val="tx1">
                    <a:lumMod val="75000"/>
                    <a:lumOff val="25000"/>
                  </a:schemeClr>
                </a:solidFill>
              </a:rPr>
              <a:t> plot</a:t>
            </a:r>
          </a:p>
        </p:txBody>
      </p:sp>
      <p:pic>
        <p:nvPicPr>
          <p:cNvPr id="6" name="Afbeelding 5">
            <a:extLst>
              <a:ext uri="{FF2B5EF4-FFF2-40B4-BE49-F238E27FC236}">
                <a16:creationId xmlns:a16="http://schemas.microsoft.com/office/drawing/2014/main" id="{BF77B011-FDDD-9A42-85B6-5FACD87B7E1E}"/>
              </a:ext>
            </a:extLst>
          </p:cNvPr>
          <p:cNvPicPr>
            <a:picLocks noChangeAspect="1"/>
          </p:cNvPicPr>
          <p:nvPr/>
        </p:nvPicPr>
        <p:blipFill>
          <a:blip r:embed="rId2"/>
          <a:stretch>
            <a:fillRect/>
          </a:stretch>
        </p:blipFill>
        <p:spPr>
          <a:xfrm>
            <a:off x="6480472" y="4167348"/>
            <a:ext cx="3389995" cy="2897386"/>
          </a:xfrm>
          <a:prstGeom prst="rect">
            <a:avLst/>
          </a:prstGeom>
        </p:spPr>
      </p:pic>
    </p:spTree>
    <p:extLst>
      <p:ext uri="{BB962C8B-B14F-4D97-AF65-F5344CB8AC3E}">
        <p14:creationId xmlns:p14="http://schemas.microsoft.com/office/powerpoint/2010/main" val="1181492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If</a:t>
            </a:r>
            <a:r>
              <a:rPr lang="nl-NL" dirty="0"/>
              <a:t> </a:t>
            </a:r>
            <a:r>
              <a:rPr lang="nl-NL" dirty="0" err="1"/>
              <a:t>you</a:t>
            </a:r>
            <a:r>
              <a:rPr lang="nl-NL" dirty="0"/>
              <a:t> want </a:t>
            </a:r>
            <a:r>
              <a:rPr lang="nl-NL" dirty="0" err="1"/>
              <a:t>to</a:t>
            </a:r>
            <a:r>
              <a:rPr lang="nl-NL" dirty="0"/>
              <a:t> </a:t>
            </a:r>
            <a:r>
              <a:rPr lang="nl-NL" dirty="0" err="1"/>
              <a:t>learn</a:t>
            </a:r>
            <a:r>
              <a:rPr lang="nl-NL" dirty="0"/>
              <a:t> more </a:t>
            </a:r>
            <a:r>
              <a:rPr lang="nl-NL" dirty="0" err="1"/>
              <a:t>about</a:t>
            </a:r>
            <a:r>
              <a:rPr lang="nl-NL" dirty="0"/>
              <a:t> </a:t>
            </a:r>
            <a:r>
              <a:rPr lang="nl-NL" dirty="0" err="1"/>
              <a:t>this</a:t>
            </a:r>
            <a:r>
              <a:rPr lang="nl-NL" dirty="0"/>
              <a:t>, </a:t>
            </a:r>
            <a:r>
              <a:rPr lang="nl-NL" dirty="0" err="1"/>
              <a:t>subscribe</a:t>
            </a:r>
            <a:r>
              <a:rPr lang="nl-NL" dirty="0"/>
              <a:t> </a:t>
            </a:r>
            <a:r>
              <a:rPr lang="nl-NL" dirty="0" err="1"/>
              <a:t>to</a:t>
            </a:r>
            <a:r>
              <a:rPr lang="nl-NL" dirty="0"/>
              <a:t> </a:t>
            </a:r>
            <a:r>
              <a:rPr lang="nl-NL" dirty="0" err="1"/>
              <a:t>the</a:t>
            </a:r>
            <a:r>
              <a:rPr lang="nl-NL" dirty="0"/>
              <a:t> course:</a:t>
            </a:r>
          </a:p>
          <a:p>
            <a:endParaRPr lang="nl-NL" dirty="0"/>
          </a:p>
          <a:p>
            <a:r>
              <a:rPr lang="nl-NL" b="1" dirty="0"/>
              <a:t>Python voor Data </a:t>
            </a:r>
            <a:r>
              <a:rPr lang="nl-NL" b="1" dirty="0" err="1"/>
              <a:t>Science</a:t>
            </a:r>
            <a:endParaRPr lang="nl-NL" b="1" dirty="0"/>
          </a:p>
          <a:p>
            <a:endParaRPr lang="nl-NL" dirty="0"/>
          </a:p>
          <a:p>
            <a:r>
              <a:rPr lang="nl-NL" dirty="0"/>
              <a:t>At </a:t>
            </a:r>
            <a:r>
              <a:rPr lang="nl-NL" dirty="0" err="1"/>
              <a:t>Computrain</a:t>
            </a:r>
            <a:r>
              <a:rPr lang="nl-NL" dirty="0"/>
              <a:t>!</a:t>
            </a:r>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1427046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Python </a:t>
            </a:r>
            <a:r>
              <a:rPr lang="nl-NL" dirty="0" err="1"/>
              <a:t>Distributions</a:t>
            </a:r>
            <a:endParaRPr lang="nl-NL" dirty="0"/>
          </a:p>
        </p:txBody>
      </p:sp>
      <p:sp>
        <p:nvSpPr>
          <p:cNvPr id="2" name="Tijdelijke aanduiding voor inhoud 1"/>
          <p:cNvSpPr>
            <a:spLocks noGrp="1"/>
          </p:cNvSpPr>
          <p:nvPr>
            <p:ph idx="1"/>
          </p:nvPr>
        </p:nvSpPr>
        <p:spPr>
          <a:xfrm>
            <a:off x="693043" y="2012414"/>
            <a:ext cx="8694539" cy="5007783"/>
          </a:xfrm>
        </p:spPr>
        <p:txBody>
          <a:bodyPr vert="horz" lIns="91440" tIns="45720" rIns="91440" bIns="45720" rtlCol="0">
            <a:normAutofit/>
          </a:bodyPr>
          <a:lstStyle/>
          <a:p>
            <a:r>
              <a:rPr lang="nl-NL" sz="2800" dirty="0"/>
              <a:t>Anaconda</a:t>
            </a:r>
          </a:p>
          <a:p>
            <a:r>
              <a:rPr lang="nl-NL" sz="2800" dirty="0"/>
              <a:t>Active Python</a:t>
            </a:r>
          </a:p>
          <a:p>
            <a:r>
              <a:rPr lang="nl-NL" sz="2800" dirty="0"/>
              <a:t>Python (X,Y)</a:t>
            </a:r>
          </a:p>
          <a:p>
            <a:r>
              <a:rPr lang="nl-NL" sz="2800" dirty="0" err="1"/>
              <a:t>IPython</a:t>
            </a:r>
            <a:endParaRPr lang="nl-NL" sz="2800" dirty="0"/>
          </a:p>
          <a:p>
            <a:r>
              <a:rPr lang="nl-NL" sz="2800" dirty="0" err="1"/>
              <a:t>Enthought</a:t>
            </a:r>
            <a:r>
              <a:rPr lang="nl-NL" sz="2800" dirty="0"/>
              <a:t> </a:t>
            </a:r>
            <a:r>
              <a:rPr lang="nl-NL" sz="2800" dirty="0" err="1"/>
              <a:t>Canopy</a:t>
            </a:r>
            <a:endParaRPr lang="nl-NL" sz="2800" dirty="0"/>
          </a:p>
          <a:p>
            <a:r>
              <a:rPr lang="nl-NL" sz="2800" dirty="0"/>
              <a:t>Sage</a:t>
            </a:r>
          </a:p>
          <a:p>
            <a:r>
              <a:rPr lang="nl-NL" sz="2800" dirty="0" err="1"/>
              <a:t>PyPy</a:t>
            </a:r>
            <a:endParaRPr lang="nl-NL" sz="2800" dirty="0"/>
          </a:p>
          <a:p>
            <a:r>
              <a:rPr lang="nl-NL" sz="2800" dirty="0"/>
              <a:t>Pocket Python</a:t>
            </a:r>
          </a:p>
          <a:p>
            <a:r>
              <a:rPr lang="nl-NL" sz="2800" dirty="0"/>
              <a:t>Portable Python</a:t>
            </a:r>
          </a:p>
        </p:txBody>
      </p:sp>
    </p:spTree>
    <p:extLst>
      <p:ext uri="{BB962C8B-B14F-4D97-AF65-F5344CB8AC3E}">
        <p14:creationId xmlns:p14="http://schemas.microsoft.com/office/powerpoint/2010/main" val="31208535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8F2B86-D31D-6040-B656-82230A8C8931}"/>
              </a:ext>
            </a:extLst>
          </p:cNvPr>
          <p:cNvSpPr>
            <a:spLocks noGrp="1"/>
          </p:cNvSpPr>
          <p:nvPr>
            <p:ph type="title"/>
          </p:nvPr>
        </p:nvSpPr>
        <p:spPr/>
        <p:txBody>
          <a:bodyPr/>
          <a:lstStyle/>
          <a:p>
            <a:r>
              <a:rPr lang="nl-NL" dirty="0"/>
              <a:t>Style Guide </a:t>
            </a:r>
            <a:r>
              <a:rPr lang="nl-NL" dirty="0" err="1"/>
              <a:t>for</a:t>
            </a:r>
            <a:r>
              <a:rPr lang="nl-NL" dirty="0"/>
              <a:t> Python Code</a:t>
            </a:r>
          </a:p>
        </p:txBody>
      </p:sp>
      <p:sp>
        <p:nvSpPr>
          <p:cNvPr id="3" name="Tijdelijke aanduiding voor inhoud 2">
            <a:extLst>
              <a:ext uri="{FF2B5EF4-FFF2-40B4-BE49-F238E27FC236}">
                <a16:creationId xmlns:a16="http://schemas.microsoft.com/office/drawing/2014/main" id="{37E0E78B-B54D-7F4D-8D62-81EFD1745997}"/>
              </a:ext>
            </a:extLst>
          </p:cNvPr>
          <p:cNvSpPr>
            <a:spLocks noGrp="1"/>
          </p:cNvSpPr>
          <p:nvPr>
            <p:ph idx="1"/>
          </p:nvPr>
        </p:nvSpPr>
        <p:spPr/>
        <p:txBody>
          <a:bodyPr/>
          <a:lstStyle/>
          <a:p>
            <a:r>
              <a:rPr lang="nl-NL" dirty="0"/>
              <a:t>PEP 8 - Style Guide </a:t>
            </a:r>
            <a:r>
              <a:rPr lang="nl-NL" dirty="0" err="1"/>
              <a:t>for</a:t>
            </a:r>
            <a:r>
              <a:rPr lang="nl-NL" dirty="0"/>
              <a:t> Python Code</a:t>
            </a:r>
          </a:p>
          <a:p>
            <a:endParaRPr lang="nl-NL" dirty="0"/>
          </a:p>
        </p:txBody>
      </p:sp>
    </p:spTree>
    <p:extLst>
      <p:ext uri="{BB962C8B-B14F-4D97-AF65-F5344CB8AC3E}">
        <p14:creationId xmlns:p14="http://schemas.microsoft.com/office/powerpoint/2010/main" val="30110582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Virtual Environment</a:t>
            </a:r>
          </a:p>
        </p:txBody>
      </p:sp>
      <p:sp>
        <p:nvSpPr>
          <p:cNvPr id="2" name="Tijdelijke aanduiding voor inhoud 1"/>
          <p:cNvSpPr>
            <a:spLocks noGrp="1"/>
          </p:cNvSpPr>
          <p:nvPr>
            <p:ph idx="1"/>
          </p:nvPr>
        </p:nvSpPr>
        <p:spPr/>
        <p:txBody>
          <a:bodyPr/>
          <a:lstStyle/>
          <a:p>
            <a:r>
              <a:rPr lang="nl-NL" dirty="0" err="1"/>
              <a:t>Seperated</a:t>
            </a:r>
            <a:r>
              <a:rPr lang="nl-NL" dirty="0"/>
              <a:t> </a:t>
            </a:r>
            <a:r>
              <a:rPr lang="nl-NL" dirty="0" err="1"/>
              <a:t>enviroments</a:t>
            </a:r>
            <a:endParaRPr lang="nl-NL" dirty="0"/>
          </a:p>
          <a:p>
            <a:endParaRPr lang="nl-NL" dirty="0"/>
          </a:p>
          <a:p>
            <a:endParaRPr lang="nl-NL" dirty="0"/>
          </a:p>
          <a:p>
            <a:endParaRPr lang="nl-NL" dirty="0"/>
          </a:p>
          <a:p>
            <a:endParaRPr lang="nl-NL" dirty="0"/>
          </a:p>
          <a:p>
            <a:r>
              <a:rPr lang="nl-NL" dirty="0" err="1"/>
              <a:t>Requirements</a:t>
            </a:r>
            <a:r>
              <a:rPr lang="nl-NL" dirty="0"/>
              <a:t> file</a:t>
            </a:r>
          </a:p>
          <a:p>
            <a:pPr marL="0" indent="0">
              <a:buNone/>
            </a:pPr>
            <a:endParaRPr lang="nl-NL" dirty="0"/>
          </a:p>
          <a:p>
            <a:endParaRPr lang="nl-NL" dirty="0"/>
          </a:p>
        </p:txBody>
      </p:sp>
      <p:sp>
        <p:nvSpPr>
          <p:cNvPr id="4" name="Tijdelijke aanduiding voor inhoud 3"/>
          <p:cNvSpPr txBox="1">
            <a:spLocks/>
          </p:cNvSpPr>
          <p:nvPr/>
        </p:nvSpPr>
        <p:spPr>
          <a:xfrm>
            <a:off x="2473683" y="2699717"/>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a:t>
            </a:r>
            <a:r>
              <a:rPr lang="nl-NL" sz="1600" dirty="0" err="1">
                <a:solidFill>
                  <a:schemeClr val="bg1"/>
                </a:solidFill>
                <a:latin typeface="Courier New" panose="02070309020205020404" pitchFamily="49" charset="0"/>
                <a:cs typeface="Courier New" panose="02070309020205020404" pitchFamily="49" charset="0"/>
              </a:rPr>
              <a:t>virtualenv</a:t>
            </a:r>
            <a:r>
              <a:rPr lang="nl-NL" sz="1600" dirty="0">
                <a:solidFill>
                  <a:schemeClr val="bg1"/>
                </a:solidFill>
                <a:latin typeface="Courier New" panose="02070309020205020404" pitchFamily="49" charset="0"/>
                <a:cs typeface="Courier New" panose="02070309020205020404" pitchFamily="49" charset="0"/>
              </a:rPr>
              <a:t> –p python3.5 </a:t>
            </a:r>
            <a:r>
              <a:rPr lang="nl-NL" sz="1600" dirty="0" err="1">
                <a:solidFill>
                  <a:schemeClr val="bg1"/>
                </a:solidFill>
                <a:latin typeface="Courier New" panose="02070309020205020404" pitchFamily="49" charset="0"/>
                <a:cs typeface="Courier New" panose="02070309020205020404" pitchFamily="49" charset="0"/>
              </a:rPr>
              <a:t>venv</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 </a:t>
            </a:r>
            <a:r>
              <a:rPr lang="nl-NL" sz="1600" dirty="0" err="1">
                <a:solidFill>
                  <a:schemeClr val="bg1"/>
                </a:solidFill>
                <a:latin typeface="Courier New" panose="02070309020205020404" pitchFamily="49" charset="0"/>
                <a:cs typeface="Courier New" panose="02070309020205020404" pitchFamily="49" charset="0"/>
              </a:rPr>
              <a:t>venv</a:t>
            </a:r>
            <a:r>
              <a:rPr lang="nl-NL" sz="1600" dirty="0">
                <a:solidFill>
                  <a:schemeClr val="bg1"/>
                </a:solidFill>
                <a:latin typeface="Courier New" panose="02070309020205020404" pitchFamily="49" charset="0"/>
                <a:cs typeface="Courier New" panose="02070309020205020404" pitchFamily="49" charset="0"/>
              </a:rPr>
              <a:t>/bin/</a:t>
            </a:r>
            <a:r>
              <a:rPr lang="nl-NL" sz="1600" dirty="0" err="1">
                <a:solidFill>
                  <a:schemeClr val="bg1"/>
                </a:solidFill>
                <a:latin typeface="Courier New" panose="02070309020205020404" pitchFamily="49" charset="0"/>
                <a:cs typeface="Courier New" panose="02070309020205020404" pitchFamily="49" charset="0"/>
              </a:rPr>
              <a:t>activate</a:t>
            </a:r>
            <a:endParaRPr lang="nl-NL" sz="1600" dirty="0">
              <a:solidFill>
                <a:schemeClr val="bg1"/>
              </a:solidFill>
              <a:latin typeface="Courier New" panose="02070309020205020404" pitchFamily="49" charset="0"/>
              <a:cs typeface="Courier New" panose="02070309020205020404" pitchFamily="49" charset="0"/>
            </a:endParaRPr>
          </a:p>
        </p:txBody>
      </p:sp>
      <p:sp>
        <p:nvSpPr>
          <p:cNvPr id="5" name="Tijdelijke aanduiding voor inhoud 3"/>
          <p:cNvSpPr txBox="1">
            <a:spLocks/>
          </p:cNvSpPr>
          <p:nvPr/>
        </p:nvSpPr>
        <p:spPr>
          <a:xfrm>
            <a:off x="2467840" y="4931965"/>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pip list &gt;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pip </a:t>
            </a:r>
            <a:r>
              <a:rPr lang="nl-NL" sz="1600" dirty="0" err="1">
                <a:solidFill>
                  <a:schemeClr val="bg1"/>
                </a:solidFill>
                <a:latin typeface="Courier New" panose="02070309020205020404" pitchFamily="49" charset="0"/>
                <a:cs typeface="Courier New" panose="02070309020205020404" pitchFamily="49" charset="0"/>
              </a:rPr>
              <a:t>install</a:t>
            </a:r>
            <a:r>
              <a:rPr lang="nl-NL" sz="1600" dirty="0">
                <a:solidFill>
                  <a:schemeClr val="bg1"/>
                </a:solidFill>
                <a:latin typeface="Courier New" panose="02070309020205020404" pitchFamily="49" charset="0"/>
                <a:cs typeface="Courier New" panose="02070309020205020404" pitchFamily="49" charset="0"/>
              </a:rPr>
              <a:t> -r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9777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8C757-9A05-5447-A79D-FC225C130D5A}"/>
              </a:ext>
            </a:extLst>
          </p:cNvPr>
          <p:cNvSpPr>
            <a:spLocks noGrp="1"/>
          </p:cNvSpPr>
          <p:nvPr>
            <p:ph type="title"/>
          </p:nvPr>
        </p:nvSpPr>
        <p:spPr/>
        <p:txBody>
          <a:bodyPr/>
          <a:lstStyle/>
          <a:p>
            <a:r>
              <a:rPr lang="nl-NL" dirty="0" err="1"/>
              <a:t>Ducktyping</a:t>
            </a:r>
            <a:endParaRPr lang="nl-NL" dirty="0"/>
          </a:p>
        </p:txBody>
      </p:sp>
      <p:sp>
        <p:nvSpPr>
          <p:cNvPr id="3" name="Tijdelijke aanduiding voor inhoud 2">
            <a:extLst>
              <a:ext uri="{FF2B5EF4-FFF2-40B4-BE49-F238E27FC236}">
                <a16:creationId xmlns:a16="http://schemas.microsoft.com/office/drawing/2014/main" id="{F73E2320-CCFE-8642-9C92-9B6D359FEAD3}"/>
              </a:ext>
            </a:extLst>
          </p:cNvPr>
          <p:cNvSpPr>
            <a:spLocks noGrp="1"/>
          </p:cNvSpPr>
          <p:nvPr>
            <p:ph idx="1"/>
          </p:nvPr>
        </p:nvSpPr>
        <p:spPr/>
        <p:txBody>
          <a:bodyPr/>
          <a:lstStyle/>
          <a:p>
            <a:r>
              <a:rPr lang="nl-NL" dirty="0"/>
              <a:t>“</a:t>
            </a:r>
            <a:r>
              <a:rPr lang="nl-NL" dirty="0" err="1"/>
              <a:t>If</a:t>
            </a:r>
            <a:r>
              <a:rPr lang="nl-NL" dirty="0"/>
              <a:t> </a:t>
            </a:r>
            <a:r>
              <a:rPr lang="nl-NL" dirty="0" err="1"/>
              <a:t>it</a:t>
            </a:r>
            <a:r>
              <a:rPr lang="nl-NL" dirty="0"/>
              <a:t> looks like a </a:t>
            </a:r>
            <a:r>
              <a:rPr lang="nl-NL" dirty="0" err="1"/>
              <a:t>duck</a:t>
            </a:r>
            <a:r>
              <a:rPr lang="nl-NL" dirty="0"/>
              <a:t> </a:t>
            </a:r>
            <a:r>
              <a:rPr lang="nl-NL" dirty="0" err="1"/>
              <a:t>and</a:t>
            </a:r>
            <a:r>
              <a:rPr lang="nl-NL" dirty="0"/>
              <a:t> </a:t>
            </a:r>
            <a:r>
              <a:rPr lang="nl-NL" dirty="0" err="1"/>
              <a:t>quacks</a:t>
            </a:r>
            <a:r>
              <a:rPr lang="nl-NL" dirty="0"/>
              <a:t> like a </a:t>
            </a:r>
            <a:r>
              <a:rPr lang="nl-NL" dirty="0" err="1"/>
              <a:t>duck</a:t>
            </a:r>
            <a:r>
              <a:rPr lang="nl-NL" dirty="0"/>
              <a:t>, </a:t>
            </a:r>
            <a:r>
              <a:rPr lang="nl-NL" dirty="0" err="1"/>
              <a:t>it</a:t>
            </a:r>
            <a:r>
              <a:rPr lang="nl-NL" dirty="0"/>
              <a:t> must </a:t>
            </a:r>
            <a:r>
              <a:rPr lang="nl-NL" dirty="0" err="1"/>
              <a:t>be</a:t>
            </a:r>
            <a:r>
              <a:rPr lang="nl-NL" dirty="0"/>
              <a:t> a </a:t>
            </a:r>
            <a:r>
              <a:rPr lang="nl-NL" dirty="0" err="1"/>
              <a:t>duck</a:t>
            </a:r>
            <a:r>
              <a:rPr lang="nl-NL" dirty="0"/>
              <a:t>.”</a:t>
            </a:r>
          </a:p>
          <a:p>
            <a:endParaRPr lang="nl-NL" dirty="0"/>
          </a:p>
          <a:p>
            <a:r>
              <a:rPr lang="nl-NL" dirty="0"/>
              <a:t>A </a:t>
            </a:r>
            <a:r>
              <a:rPr lang="nl-NL" dirty="0" err="1"/>
              <a:t>programming</a:t>
            </a:r>
            <a:r>
              <a:rPr lang="nl-NL" dirty="0"/>
              <a:t> </a:t>
            </a:r>
            <a:r>
              <a:rPr lang="nl-NL" dirty="0" err="1"/>
              <a:t>style</a:t>
            </a:r>
            <a:r>
              <a:rPr lang="nl-NL" dirty="0"/>
              <a:t> </a:t>
            </a:r>
            <a:r>
              <a:rPr lang="nl-NL" dirty="0" err="1"/>
              <a:t>which</a:t>
            </a:r>
            <a:r>
              <a:rPr lang="nl-NL" dirty="0"/>
              <a:t> does </a:t>
            </a:r>
            <a:r>
              <a:rPr lang="nl-NL" dirty="0" err="1"/>
              <a:t>not</a:t>
            </a:r>
            <a:r>
              <a:rPr lang="nl-NL" dirty="0"/>
              <a:t> look at </a:t>
            </a:r>
            <a:r>
              <a:rPr lang="nl-NL" dirty="0" err="1"/>
              <a:t>an</a:t>
            </a:r>
            <a:r>
              <a:rPr lang="nl-NL" dirty="0"/>
              <a:t> </a:t>
            </a:r>
            <a:r>
              <a:rPr lang="nl-NL" dirty="0" err="1"/>
              <a:t>object’s</a:t>
            </a:r>
            <a:r>
              <a:rPr lang="nl-NL" dirty="0"/>
              <a:t> type </a:t>
            </a:r>
            <a:r>
              <a:rPr lang="nl-NL" dirty="0" err="1"/>
              <a:t>to</a:t>
            </a:r>
            <a:r>
              <a:rPr lang="nl-NL" dirty="0"/>
              <a:t> </a:t>
            </a:r>
            <a:r>
              <a:rPr lang="nl-NL" dirty="0" err="1"/>
              <a:t>determine</a:t>
            </a:r>
            <a:r>
              <a:rPr lang="nl-NL" dirty="0"/>
              <a:t> </a:t>
            </a:r>
            <a:r>
              <a:rPr lang="nl-NL" dirty="0" err="1"/>
              <a:t>if</a:t>
            </a:r>
            <a:r>
              <a:rPr lang="nl-NL" dirty="0"/>
              <a:t> </a:t>
            </a:r>
            <a:r>
              <a:rPr lang="nl-NL" dirty="0" err="1"/>
              <a:t>it</a:t>
            </a:r>
            <a:r>
              <a:rPr lang="nl-NL" dirty="0"/>
              <a:t> has </a:t>
            </a:r>
            <a:r>
              <a:rPr lang="nl-NL" dirty="0" err="1"/>
              <a:t>the</a:t>
            </a:r>
            <a:r>
              <a:rPr lang="nl-NL" dirty="0"/>
              <a:t> right interface; </a:t>
            </a:r>
            <a:r>
              <a:rPr lang="nl-NL" dirty="0" err="1"/>
              <a:t>instead</a:t>
            </a:r>
            <a:r>
              <a:rPr lang="nl-NL" dirty="0"/>
              <a:t>, </a:t>
            </a:r>
            <a:r>
              <a:rPr lang="nl-NL" dirty="0" err="1"/>
              <a:t>the</a:t>
            </a:r>
            <a:r>
              <a:rPr lang="nl-NL" dirty="0"/>
              <a:t> </a:t>
            </a:r>
            <a:r>
              <a:rPr lang="nl-NL" dirty="0" err="1"/>
              <a:t>method</a:t>
            </a:r>
            <a:r>
              <a:rPr lang="nl-NL" dirty="0"/>
              <a:t> or </a:t>
            </a:r>
            <a:r>
              <a:rPr lang="nl-NL" dirty="0" err="1"/>
              <a:t>attribute</a:t>
            </a:r>
            <a:r>
              <a:rPr lang="nl-NL" dirty="0"/>
              <a:t> is </a:t>
            </a:r>
            <a:r>
              <a:rPr lang="nl-NL" dirty="0" err="1"/>
              <a:t>simply</a:t>
            </a:r>
            <a:r>
              <a:rPr lang="nl-NL" dirty="0"/>
              <a:t> </a:t>
            </a:r>
            <a:r>
              <a:rPr lang="nl-NL" dirty="0" err="1"/>
              <a:t>called</a:t>
            </a:r>
            <a:r>
              <a:rPr lang="nl-NL" dirty="0"/>
              <a:t> or </a:t>
            </a:r>
            <a:r>
              <a:rPr lang="nl-NL" dirty="0" err="1"/>
              <a:t>used</a:t>
            </a:r>
            <a:endParaRPr lang="nl-NL" dirty="0"/>
          </a:p>
        </p:txBody>
      </p:sp>
    </p:spTree>
    <p:extLst>
      <p:ext uri="{BB962C8B-B14F-4D97-AF65-F5344CB8AC3E}">
        <p14:creationId xmlns:p14="http://schemas.microsoft.com/office/powerpoint/2010/main" val="19644467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7F400-B374-874F-838A-03D012928411}"/>
              </a:ext>
            </a:extLst>
          </p:cNvPr>
          <p:cNvSpPr>
            <a:spLocks noGrp="1"/>
          </p:cNvSpPr>
          <p:nvPr>
            <p:ph type="title"/>
          </p:nvPr>
        </p:nvSpPr>
        <p:spPr/>
        <p:txBody>
          <a:bodyPr/>
          <a:lstStyle/>
          <a:p>
            <a:r>
              <a:rPr lang="nl-NL" dirty="0"/>
              <a:t>EAFP versus LBYL</a:t>
            </a:r>
          </a:p>
        </p:txBody>
      </p:sp>
      <p:sp>
        <p:nvSpPr>
          <p:cNvPr id="3" name="Tijdelijke aanduiding voor inhoud 2">
            <a:extLst>
              <a:ext uri="{FF2B5EF4-FFF2-40B4-BE49-F238E27FC236}">
                <a16:creationId xmlns:a16="http://schemas.microsoft.com/office/drawing/2014/main" id="{F0823483-1DC8-0A40-84CD-CA0D3CFA53B8}"/>
              </a:ext>
            </a:extLst>
          </p:cNvPr>
          <p:cNvSpPr>
            <a:spLocks noGrp="1"/>
          </p:cNvSpPr>
          <p:nvPr>
            <p:ph idx="1"/>
          </p:nvPr>
        </p:nvSpPr>
        <p:spPr/>
        <p:txBody>
          <a:bodyPr/>
          <a:lstStyle/>
          <a:p>
            <a:r>
              <a:rPr lang="nl-NL" dirty="0">
                <a:hlinkClick r:id="rId2"/>
              </a:rPr>
              <a:t>EAFP</a:t>
            </a:r>
            <a:r>
              <a:rPr lang="nl-NL" dirty="0"/>
              <a:t>: "</a:t>
            </a:r>
            <a:r>
              <a:rPr lang="nl-NL" dirty="0" err="1"/>
              <a:t>it's</a:t>
            </a:r>
            <a:r>
              <a:rPr lang="nl-NL" dirty="0"/>
              <a:t> </a:t>
            </a:r>
            <a:r>
              <a:rPr lang="nl-NL" dirty="0" err="1"/>
              <a:t>easier</a:t>
            </a:r>
            <a:r>
              <a:rPr lang="nl-NL" dirty="0"/>
              <a:t> </a:t>
            </a:r>
            <a:r>
              <a:rPr lang="nl-NL" dirty="0" err="1"/>
              <a:t>to</a:t>
            </a:r>
            <a:r>
              <a:rPr lang="nl-NL" dirty="0"/>
              <a:t> </a:t>
            </a:r>
            <a:r>
              <a:rPr lang="nl-NL" dirty="0" err="1"/>
              <a:t>ask</a:t>
            </a:r>
            <a:r>
              <a:rPr lang="nl-NL" dirty="0"/>
              <a:t> </a:t>
            </a:r>
            <a:r>
              <a:rPr lang="nl-NL" dirty="0" err="1"/>
              <a:t>for</a:t>
            </a:r>
            <a:r>
              <a:rPr lang="nl-NL" dirty="0"/>
              <a:t> </a:t>
            </a:r>
            <a:r>
              <a:rPr lang="nl-NL" dirty="0" err="1"/>
              <a:t>forgiveness</a:t>
            </a:r>
            <a:r>
              <a:rPr lang="nl-NL" dirty="0"/>
              <a:t> </a:t>
            </a:r>
            <a:r>
              <a:rPr lang="nl-NL" dirty="0" err="1"/>
              <a:t>than</a:t>
            </a:r>
            <a:r>
              <a:rPr lang="nl-NL" dirty="0"/>
              <a:t> </a:t>
            </a:r>
            <a:r>
              <a:rPr lang="nl-NL" dirty="0" err="1"/>
              <a:t>permission</a:t>
            </a:r>
            <a:endParaRPr lang="nl-NL" dirty="0"/>
          </a:p>
          <a:p>
            <a:endParaRPr lang="nl-NL" dirty="0"/>
          </a:p>
          <a:p>
            <a:r>
              <a:rPr lang="nl-NL" dirty="0">
                <a:hlinkClick r:id="rId3"/>
              </a:rPr>
              <a:t>LBYL</a:t>
            </a:r>
            <a:r>
              <a:rPr lang="nl-NL" dirty="0"/>
              <a:t>: "look </a:t>
            </a:r>
            <a:r>
              <a:rPr lang="nl-NL" dirty="0" err="1"/>
              <a:t>before</a:t>
            </a:r>
            <a:r>
              <a:rPr lang="nl-NL" dirty="0"/>
              <a:t> </a:t>
            </a:r>
            <a:r>
              <a:rPr lang="nl-NL" dirty="0" err="1"/>
              <a:t>you</a:t>
            </a:r>
            <a:r>
              <a:rPr lang="nl-NL" dirty="0"/>
              <a:t> </a:t>
            </a:r>
            <a:r>
              <a:rPr lang="nl-NL" dirty="0" err="1"/>
              <a:t>leap</a:t>
            </a:r>
            <a:r>
              <a:rPr lang="nl-NL" dirty="0"/>
              <a:t>"</a:t>
            </a:r>
          </a:p>
        </p:txBody>
      </p:sp>
    </p:spTree>
    <p:extLst>
      <p:ext uri="{BB962C8B-B14F-4D97-AF65-F5344CB8AC3E}">
        <p14:creationId xmlns:p14="http://schemas.microsoft.com/office/powerpoint/2010/main" val="23824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A35E2EBA-875A-7C4D-B0BA-CE21D95241C2}"/>
              </a:ext>
            </a:extLst>
          </p:cNvPr>
          <p:cNvSpPr>
            <a:spLocks noGrp="1"/>
          </p:cNvSpPr>
          <p:nvPr>
            <p:ph idx="1"/>
          </p:nvPr>
        </p:nvSpPr>
        <p:spPr/>
        <p:txBody>
          <a:bodyPr/>
          <a:lstStyle/>
          <a:p>
            <a:r>
              <a:rPr lang="nl-NL" b="1" dirty="0" err="1"/>
              <a:t>csv</a:t>
            </a:r>
            <a:r>
              <a:rPr lang="nl-NL" dirty="0"/>
              <a:t> module </a:t>
            </a:r>
            <a:r>
              <a:rPr lang="nl-NL" dirty="0" err="1"/>
              <a:t>from</a:t>
            </a:r>
            <a:r>
              <a:rPr lang="nl-NL" dirty="0"/>
              <a:t> Python Standard Library</a:t>
            </a:r>
          </a:p>
        </p:txBody>
      </p:sp>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Reading a CSV file </a:t>
            </a:r>
            <a:r>
              <a:rPr lang="nl-NL" dirty="0" err="1"/>
              <a:t>with</a:t>
            </a:r>
            <a:r>
              <a:rPr lang="nl-NL" dirty="0"/>
              <a:t> </a:t>
            </a:r>
            <a:r>
              <a:rPr lang="nl-NL" dirty="0" err="1"/>
              <a:t>csv</a:t>
            </a:r>
            <a:endParaRPr lang="nl-NL" dirty="0"/>
          </a:p>
        </p:txBody>
      </p:sp>
      <p:sp>
        <p:nvSpPr>
          <p:cNvPr id="2" name="Rechthoek 1">
            <a:extLst>
              <a:ext uri="{FF2B5EF4-FFF2-40B4-BE49-F238E27FC236}">
                <a16:creationId xmlns:a16="http://schemas.microsoft.com/office/drawing/2014/main" id="{7A7CA736-A424-3F46-969F-C0317365CAA1}"/>
              </a:ext>
            </a:extLst>
          </p:cNvPr>
          <p:cNvSpPr/>
          <p:nvPr/>
        </p:nvSpPr>
        <p:spPr>
          <a:xfrm>
            <a:off x="575815" y="3542506"/>
            <a:ext cx="9145017"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quotechar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d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35913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
        <p:nvSpPr>
          <p:cNvPr id="2" name="Tekstvak 1">
            <a:extLst>
              <a:ext uri="{FF2B5EF4-FFF2-40B4-BE49-F238E27FC236}">
                <a16:creationId xmlns:a16="http://schemas.microsoft.com/office/drawing/2014/main" id="{68A7D6D2-2592-7062-409F-7903E9F5352A}"/>
              </a:ext>
            </a:extLst>
          </p:cNvPr>
          <p:cNvSpPr txBox="1"/>
          <p:nvPr/>
        </p:nvSpPr>
        <p:spPr>
          <a:xfrm>
            <a:off x="2803737" y="2380124"/>
            <a:ext cx="4473148" cy="523220"/>
          </a:xfrm>
          <a:prstGeom prst="rect">
            <a:avLst/>
          </a:prstGeom>
          <a:noFill/>
        </p:spPr>
        <p:txBody>
          <a:bodyPr wrap="none" rtlCol="0">
            <a:spAutoFit/>
          </a:bodyPr>
          <a:lstStyle/>
          <a:p>
            <a:pPr algn="l"/>
            <a:r>
              <a:rPr lang="nl-NL" sz="2800" dirty="0" err="1">
                <a:solidFill>
                  <a:schemeClr val="tx1"/>
                </a:solidFill>
                <a:latin typeface="+mn-lt"/>
              </a:rPr>
              <a:t>Thank</a:t>
            </a:r>
            <a:r>
              <a:rPr lang="nl-NL" sz="2800" dirty="0">
                <a:solidFill>
                  <a:schemeClr val="tx1"/>
                </a:solidFill>
                <a:latin typeface="+mn-lt"/>
              </a:rPr>
              <a:t> </a:t>
            </a:r>
            <a:r>
              <a:rPr lang="nl-NL" sz="2800" dirty="0" err="1">
                <a:solidFill>
                  <a:schemeClr val="tx1"/>
                </a:solidFill>
                <a:latin typeface="+mn-lt"/>
              </a:rPr>
              <a:t>you</a:t>
            </a:r>
            <a:r>
              <a:rPr lang="nl-NL" sz="2800" dirty="0">
                <a:solidFill>
                  <a:schemeClr val="tx1"/>
                </a:solidFill>
                <a:latin typeface="+mn-lt"/>
              </a:rPr>
              <a:t> for </a:t>
            </a:r>
            <a:r>
              <a:rPr lang="nl-NL" sz="2800" dirty="0" err="1">
                <a:solidFill>
                  <a:schemeClr val="tx1"/>
                </a:solidFill>
                <a:latin typeface="+mn-lt"/>
              </a:rPr>
              <a:t>your</a:t>
            </a:r>
            <a:r>
              <a:rPr lang="nl-NL" sz="2800" dirty="0">
                <a:solidFill>
                  <a:schemeClr val="tx1"/>
                </a:solidFill>
                <a:latin typeface="+mn-lt"/>
              </a:rPr>
              <a:t> attention!</a:t>
            </a:r>
          </a:p>
        </p:txBody>
      </p:sp>
      <p:sp>
        <p:nvSpPr>
          <p:cNvPr id="3" name="Tekstvak 2">
            <a:extLst>
              <a:ext uri="{FF2B5EF4-FFF2-40B4-BE49-F238E27FC236}">
                <a16:creationId xmlns:a16="http://schemas.microsoft.com/office/drawing/2014/main" id="{D3AE647A-02C8-B07B-857E-ED55F5815495}"/>
              </a:ext>
            </a:extLst>
          </p:cNvPr>
          <p:cNvSpPr txBox="1"/>
          <p:nvPr/>
        </p:nvSpPr>
        <p:spPr>
          <a:xfrm>
            <a:off x="4104208" y="6444133"/>
            <a:ext cx="1618072" cy="523220"/>
          </a:xfrm>
          <a:prstGeom prst="rect">
            <a:avLst/>
          </a:prstGeom>
          <a:noFill/>
        </p:spPr>
        <p:txBody>
          <a:bodyPr wrap="none" rtlCol="0">
            <a:spAutoFit/>
          </a:bodyPr>
          <a:lstStyle/>
          <a:p>
            <a:pPr algn="l"/>
            <a:r>
              <a:rPr lang="nl-NL" sz="2800" dirty="0" err="1">
                <a:solidFill>
                  <a:schemeClr val="tx1"/>
                </a:solidFill>
                <a:latin typeface="+mn-lt"/>
              </a:rPr>
              <a:t>Goodbye</a:t>
            </a:r>
            <a:r>
              <a:rPr lang="nl-NL" sz="2800" dirty="0">
                <a:solidFill>
                  <a:schemeClr val="tx1"/>
                </a:solidFill>
                <a:latin typeface="+mn-lt"/>
              </a:rPr>
              <a:t>!</a:t>
            </a:r>
          </a:p>
        </p:txBody>
      </p:sp>
    </p:spTree>
    <p:extLst>
      <p:ext uri="{BB962C8B-B14F-4D97-AF65-F5344CB8AC3E}">
        <p14:creationId xmlns:p14="http://schemas.microsoft.com/office/powerpoint/2010/main" val="74387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D7A982B3-A6CB-984F-9FF4-E12B04DF10B5}"/>
              </a:ext>
            </a:extLst>
          </p:cNvPr>
          <p:cNvSpPr/>
          <p:nvPr/>
        </p:nvSpPr>
        <p:spPr>
          <a:xfrm>
            <a:off x="7488584" y="0"/>
            <a:ext cx="2592041" cy="176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925176A-D6B7-954A-B620-0292A5092EC4}"/>
              </a:ext>
            </a:extLst>
          </p:cNvPr>
          <p:cNvSpPr>
            <a:spLocks noGrp="1"/>
          </p:cNvSpPr>
          <p:nvPr>
            <p:ph type="title"/>
          </p:nvPr>
        </p:nvSpPr>
        <p:spPr/>
        <p:txBody>
          <a:bodyPr/>
          <a:lstStyle/>
          <a:p>
            <a:r>
              <a:rPr lang="nl-NL" dirty="0" err="1"/>
              <a:t>Exceptions</a:t>
            </a:r>
            <a:endParaRPr lang="nl-NL" dirty="0"/>
          </a:p>
        </p:txBody>
      </p:sp>
      <p:sp>
        <p:nvSpPr>
          <p:cNvPr id="3" name="Tijdelijke aanduiding voor inhoud 2">
            <a:extLst>
              <a:ext uri="{FF2B5EF4-FFF2-40B4-BE49-F238E27FC236}">
                <a16:creationId xmlns:a16="http://schemas.microsoft.com/office/drawing/2014/main" id="{8FF3EB00-7EED-934A-8E50-F5DE9450CADC}"/>
              </a:ext>
            </a:extLst>
          </p:cNvPr>
          <p:cNvSpPr>
            <a:spLocks noGrp="1"/>
          </p:cNvSpPr>
          <p:nvPr>
            <p:ph idx="1"/>
          </p:nvPr>
        </p:nvSpPr>
        <p:spPr>
          <a:xfrm>
            <a:off x="575817" y="2012414"/>
            <a:ext cx="6408711" cy="5439831"/>
          </a:xfrm>
        </p:spPr>
        <p:txBody>
          <a:bodyPr/>
          <a:lstStyle/>
          <a:p>
            <a:r>
              <a:rPr lang="nl-NL" dirty="0"/>
              <a:t>Run-time </a:t>
            </a:r>
            <a:r>
              <a:rPr lang="nl-NL" dirty="0" err="1"/>
              <a:t>errors</a:t>
            </a:r>
            <a:r>
              <a:rPr lang="nl-NL" dirty="0"/>
              <a:t> </a:t>
            </a:r>
            <a:r>
              <a:rPr lang="nl-NL" dirty="0" err="1"/>
              <a:t>cause</a:t>
            </a:r>
            <a:r>
              <a:rPr lang="nl-NL" dirty="0"/>
              <a:t> </a:t>
            </a:r>
            <a:r>
              <a:rPr lang="nl-NL" dirty="0" err="1"/>
              <a:t>the</a:t>
            </a:r>
            <a:r>
              <a:rPr lang="nl-NL" dirty="0"/>
              <a:t> </a:t>
            </a:r>
            <a:r>
              <a:rPr lang="nl-NL" dirty="0" err="1"/>
              <a:t>execution</a:t>
            </a:r>
            <a:r>
              <a:rPr lang="nl-NL" dirty="0"/>
              <a:t> of </a:t>
            </a:r>
            <a:r>
              <a:rPr lang="nl-NL" dirty="0" err="1"/>
              <a:t>the</a:t>
            </a:r>
            <a:r>
              <a:rPr lang="nl-NL" dirty="0"/>
              <a:t> code </a:t>
            </a:r>
            <a:r>
              <a:rPr lang="nl-NL" dirty="0" err="1"/>
              <a:t>to</a:t>
            </a:r>
            <a:r>
              <a:rPr lang="nl-NL" dirty="0"/>
              <a:t> stop.</a:t>
            </a:r>
          </a:p>
          <a:p>
            <a:r>
              <a:rPr lang="nl-NL" dirty="0"/>
              <a:t>Run-time </a:t>
            </a:r>
            <a:r>
              <a:rPr lang="nl-NL" dirty="0" err="1"/>
              <a:t>errors</a:t>
            </a:r>
            <a:r>
              <a:rPr lang="nl-NL" dirty="0"/>
              <a:t> are </a:t>
            </a:r>
            <a:r>
              <a:rPr lang="nl-NL" dirty="0" err="1"/>
              <a:t>called</a:t>
            </a:r>
            <a:r>
              <a:rPr lang="nl-NL" dirty="0"/>
              <a:t> </a:t>
            </a:r>
            <a:r>
              <a:rPr lang="nl-NL" b="1" dirty="0" err="1"/>
              <a:t>Exceptions</a:t>
            </a:r>
            <a:endParaRPr lang="nl-NL" b="1" dirty="0"/>
          </a:p>
          <a:p>
            <a:endParaRPr lang="nl-NL" dirty="0"/>
          </a:p>
          <a:p>
            <a:endParaRPr lang="nl-NL" dirty="0"/>
          </a:p>
          <a:p>
            <a:pPr marL="0" indent="0">
              <a:buNone/>
            </a:pPr>
            <a:endParaRPr lang="nl-NL" dirty="0"/>
          </a:p>
          <a:p>
            <a:pPr marL="0" indent="0">
              <a:buNone/>
            </a:pPr>
            <a:endParaRPr lang="nl-NL" dirty="0"/>
          </a:p>
          <a:p>
            <a:pPr marL="0" indent="0">
              <a:buNone/>
            </a:pPr>
            <a:endParaRPr lang="nl-NL" dirty="0"/>
          </a:p>
          <a:p>
            <a:r>
              <a:rPr lang="nl-NL" dirty="0" err="1"/>
              <a:t>Where</a:t>
            </a:r>
            <a:r>
              <a:rPr lang="nl-NL" dirty="0"/>
              <a:t> are </a:t>
            </a:r>
            <a:r>
              <a:rPr lang="nl-NL" dirty="0" err="1"/>
              <a:t>many</a:t>
            </a:r>
            <a:r>
              <a:rPr lang="nl-NL" dirty="0"/>
              <a:t> different types of </a:t>
            </a:r>
            <a:r>
              <a:rPr lang="nl-NL" dirty="0" err="1"/>
              <a:t>Exceptions</a:t>
            </a:r>
            <a:r>
              <a:rPr lang="nl-NL" dirty="0"/>
              <a:t>:</a:t>
            </a:r>
          </a:p>
        </p:txBody>
      </p:sp>
      <p:sp>
        <p:nvSpPr>
          <p:cNvPr id="4" name="Rechthoek 3">
            <a:extLst>
              <a:ext uri="{FF2B5EF4-FFF2-40B4-BE49-F238E27FC236}">
                <a16:creationId xmlns:a16="http://schemas.microsoft.com/office/drawing/2014/main" id="{11C23553-6744-3B4B-A89D-3234E92D8057}"/>
              </a:ext>
            </a:extLst>
          </p:cNvPr>
          <p:cNvSpPr/>
          <p:nvPr/>
        </p:nvSpPr>
        <p:spPr>
          <a:xfrm>
            <a:off x="935856" y="3419797"/>
            <a:ext cx="5688632" cy="923330"/>
          </a:xfrm>
          <a:prstGeom prst="rect">
            <a:avLst/>
          </a:prstGeom>
          <a:solidFill>
            <a:schemeClr val="bg1"/>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err="1">
                <a:solidFill>
                  <a:srgbClr val="FF0000"/>
                </a:solidFill>
              </a:rPr>
              <a:t>Traceback</a:t>
            </a:r>
            <a:r>
              <a:rPr lang="nl-NL" dirty="0">
                <a:solidFill>
                  <a:srgbClr val="FF0000"/>
                </a:solidFill>
              </a:rPr>
              <a:t> (most recent call last):</a:t>
            </a:r>
          </a:p>
          <a:p>
            <a:r>
              <a:rPr lang="nl-NL" dirty="0">
                <a:solidFill>
                  <a:srgbClr val="FF0000"/>
                </a:solidFill>
              </a:rPr>
              <a:t>  File "&lt;input&gt;", line 1, in &lt;module&gt;</a:t>
            </a:r>
          </a:p>
          <a:p>
            <a:r>
              <a:rPr lang="nl-NL" dirty="0" err="1">
                <a:solidFill>
                  <a:srgbClr val="FF0000"/>
                </a:solidFill>
              </a:rPr>
              <a:t>ZeroDivisionError</a:t>
            </a:r>
            <a:r>
              <a:rPr lang="nl-NL" dirty="0">
                <a:solidFill>
                  <a:srgbClr val="FF0000"/>
                </a:solidFill>
              </a:rPr>
              <a:t>: integer </a:t>
            </a:r>
            <a:r>
              <a:rPr lang="nl-NL" dirty="0" err="1">
                <a:solidFill>
                  <a:srgbClr val="FF0000"/>
                </a:solidFill>
              </a:rPr>
              <a:t>division</a:t>
            </a:r>
            <a:r>
              <a:rPr lang="nl-NL" dirty="0">
                <a:solidFill>
                  <a:srgbClr val="FF0000"/>
                </a:solidFill>
              </a:rPr>
              <a:t> or modulo </a:t>
            </a:r>
            <a:r>
              <a:rPr lang="nl-NL" dirty="0" err="1">
                <a:solidFill>
                  <a:srgbClr val="FF0000"/>
                </a:solidFill>
              </a:rPr>
              <a:t>by</a:t>
            </a:r>
            <a:r>
              <a:rPr lang="nl-NL" dirty="0">
                <a:solidFill>
                  <a:srgbClr val="FF0000"/>
                </a:solidFill>
              </a:rPr>
              <a:t> zero</a:t>
            </a:r>
          </a:p>
        </p:txBody>
      </p:sp>
      <p:sp>
        <p:nvSpPr>
          <p:cNvPr id="6" name="Rechthoek 5">
            <a:extLst>
              <a:ext uri="{FF2B5EF4-FFF2-40B4-BE49-F238E27FC236}">
                <a16:creationId xmlns:a16="http://schemas.microsoft.com/office/drawing/2014/main" id="{0BB6849B-1585-4543-8817-E99C45214FF5}"/>
              </a:ext>
            </a:extLst>
          </p:cNvPr>
          <p:cNvSpPr/>
          <p:nvPr/>
        </p:nvSpPr>
        <p:spPr>
          <a:xfrm>
            <a:off x="7344567" y="251445"/>
            <a:ext cx="2448149" cy="6986528"/>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lIns="216000">
            <a:spAutoFit/>
          </a:bodyPr>
          <a:lstStyle/>
          <a:p>
            <a:r>
              <a:rPr lang="nl-NL" sz="1600" dirty="0" err="1">
                <a:solidFill>
                  <a:schemeClr val="tx1"/>
                </a:solidFill>
              </a:rPr>
              <a:t>StopIteration</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StandardError</a:t>
            </a:r>
            <a:endParaRPr lang="nl-NL" sz="1600" dirty="0">
              <a:solidFill>
                <a:schemeClr val="tx1"/>
              </a:solidFill>
            </a:endParaRPr>
          </a:p>
          <a:p>
            <a:r>
              <a:rPr lang="nl-NL" sz="1600" dirty="0" err="1">
                <a:solidFill>
                  <a:schemeClr val="tx1"/>
                </a:solidFill>
              </a:rPr>
              <a:t>ArithmeticError</a:t>
            </a:r>
            <a:endParaRPr lang="nl-NL" sz="1600" dirty="0">
              <a:solidFill>
                <a:schemeClr val="tx1"/>
              </a:solidFill>
            </a:endParaRPr>
          </a:p>
          <a:p>
            <a:r>
              <a:rPr lang="nl-NL" sz="1600" dirty="0" err="1">
                <a:solidFill>
                  <a:schemeClr val="tx1"/>
                </a:solidFill>
              </a:rPr>
              <a:t>OverflowError</a:t>
            </a:r>
            <a:endParaRPr lang="nl-NL" sz="1600" dirty="0">
              <a:solidFill>
                <a:schemeClr val="tx1"/>
              </a:solidFill>
            </a:endParaRPr>
          </a:p>
          <a:p>
            <a:r>
              <a:rPr lang="nl-NL" sz="1600" dirty="0" err="1">
                <a:solidFill>
                  <a:schemeClr val="tx1"/>
                </a:solidFill>
              </a:rPr>
              <a:t>FloatingPointError</a:t>
            </a:r>
            <a:endParaRPr lang="nl-NL" sz="1600" dirty="0">
              <a:solidFill>
                <a:schemeClr val="tx1"/>
              </a:solidFill>
            </a:endParaRPr>
          </a:p>
          <a:p>
            <a:r>
              <a:rPr lang="nl-NL" sz="1600" dirty="0" err="1">
                <a:solidFill>
                  <a:schemeClr val="tx1"/>
                </a:solidFill>
              </a:rPr>
              <a:t>ZeroDivisionError</a:t>
            </a:r>
            <a:endParaRPr lang="nl-NL" sz="1600" dirty="0">
              <a:solidFill>
                <a:schemeClr val="tx1"/>
              </a:solidFill>
            </a:endParaRPr>
          </a:p>
          <a:p>
            <a:r>
              <a:rPr lang="nl-NL" sz="1600" dirty="0" err="1">
                <a:solidFill>
                  <a:schemeClr val="tx1"/>
                </a:solidFill>
              </a:rPr>
              <a:t>AssertionError</a:t>
            </a:r>
            <a:endParaRPr lang="nl-NL" sz="1600" dirty="0">
              <a:solidFill>
                <a:schemeClr val="tx1"/>
              </a:solidFill>
            </a:endParaRPr>
          </a:p>
          <a:p>
            <a:r>
              <a:rPr lang="nl-NL" sz="1600" dirty="0" err="1">
                <a:solidFill>
                  <a:schemeClr val="tx1"/>
                </a:solidFill>
              </a:rPr>
              <a:t>AttributeError</a:t>
            </a:r>
            <a:endParaRPr lang="nl-NL" sz="1600" dirty="0">
              <a:solidFill>
                <a:schemeClr val="tx1"/>
              </a:solidFill>
            </a:endParaRPr>
          </a:p>
          <a:p>
            <a:r>
              <a:rPr lang="nl-NL" sz="1600" dirty="0" err="1">
                <a:solidFill>
                  <a:schemeClr val="tx1"/>
                </a:solidFill>
              </a:rPr>
              <a:t>EOFError</a:t>
            </a:r>
            <a:endParaRPr lang="nl-NL" sz="1600" dirty="0">
              <a:solidFill>
                <a:schemeClr val="tx1"/>
              </a:solidFill>
            </a:endParaRPr>
          </a:p>
          <a:p>
            <a:r>
              <a:rPr lang="nl-NL" sz="1600" dirty="0" err="1">
                <a:solidFill>
                  <a:schemeClr val="tx1"/>
                </a:solidFill>
              </a:rPr>
              <a:t>ImportError</a:t>
            </a:r>
            <a:endParaRPr lang="nl-NL" sz="1600" dirty="0">
              <a:solidFill>
                <a:schemeClr val="tx1"/>
              </a:solidFill>
            </a:endParaRPr>
          </a:p>
          <a:p>
            <a:r>
              <a:rPr lang="nl-NL" sz="1600" dirty="0" err="1">
                <a:solidFill>
                  <a:schemeClr val="tx1"/>
                </a:solidFill>
              </a:rPr>
              <a:t>KeyboardInterrupt</a:t>
            </a:r>
            <a:endParaRPr lang="nl-NL" sz="1600" dirty="0">
              <a:solidFill>
                <a:schemeClr val="tx1"/>
              </a:solidFill>
            </a:endParaRPr>
          </a:p>
          <a:p>
            <a:r>
              <a:rPr lang="nl-NL" sz="1600" dirty="0" err="1">
                <a:solidFill>
                  <a:schemeClr val="tx1"/>
                </a:solidFill>
              </a:rPr>
              <a:t>LookupError</a:t>
            </a:r>
            <a:endParaRPr lang="nl-NL" sz="1600" dirty="0">
              <a:solidFill>
                <a:schemeClr val="tx1"/>
              </a:solidFill>
            </a:endParaRPr>
          </a:p>
          <a:p>
            <a:r>
              <a:rPr lang="nl-NL" sz="1600" dirty="0" err="1">
                <a:solidFill>
                  <a:schemeClr val="tx1"/>
                </a:solidFill>
              </a:rPr>
              <a:t>IndexError</a:t>
            </a:r>
            <a:endParaRPr lang="nl-NL" sz="1600" dirty="0">
              <a:solidFill>
                <a:schemeClr val="tx1"/>
              </a:solidFill>
            </a:endParaRPr>
          </a:p>
          <a:p>
            <a:r>
              <a:rPr lang="nl-NL" sz="1600" dirty="0" err="1">
                <a:solidFill>
                  <a:schemeClr val="tx1"/>
                </a:solidFill>
              </a:rPr>
              <a:t>KeyError</a:t>
            </a:r>
            <a:endParaRPr lang="nl-NL" sz="1600" dirty="0">
              <a:solidFill>
                <a:schemeClr val="tx1"/>
              </a:solidFill>
            </a:endParaRPr>
          </a:p>
          <a:p>
            <a:r>
              <a:rPr lang="nl-NL" sz="1600" dirty="0" err="1">
                <a:solidFill>
                  <a:schemeClr val="tx1"/>
                </a:solidFill>
              </a:rPr>
              <a:t>NameError</a:t>
            </a:r>
            <a:endParaRPr lang="nl-NL" sz="1600" dirty="0">
              <a:solidFill>
                <a:schemeClr val="tx1"/>
              </a:solidFill>
            </a:endParaRPr>
          </a:p>
          <a:p>
            <a:r>
              <a:rPr lang="nl-NL" sz="1600" dirty="0" err="1">
                <a:solidFill>
                  <a:schemeClr val="tx1"/>
                </a:solidFill>
              </a:rPr>
              <a:t>UnboundLocalError</a:t>
            </a:r>
            <a:endParaRPr lang="nl-NL" sz="1600" dirty="0">
              <a:solidFill>
                <a:schemeClr val="tx1"/>
              </a:solidFill>
            </a:endParaRPr>
          </a:p>
          <a:p>
            <a:r>
              <a:rPr lang="nl-NL" sz="1600" dirty="0" err="1">
                <a:solidFill>
                  <a:schemeClr val="tx1"/>
                </a:solidFill>
              </a:rPr>
              <a:t>EnvironmentError</a:t>
            </a:r>
            <a:endParaRPr lang="nl-NL" sz="1600" dirty="0">
              <a:solidFill>
                <a:schemeClr val="tx1"/>
              </a:solidFill>
            </a:endParaRPr>
          </a:p>
          <a:p>
            <a:r>
              <a:rPr lang="nl-NL" sz="1600" dirty="0" err="1">
                <a:solidFill>
                  <a:schemeClr val="tx1"/>
                </a:solidFill>
              </a:rPr>
              <a:t>IOError</a:t>
            </a:r>
            <a:endParaRPr lang="nl-NL" sz="1600" dirty="0">
              <a:solidFill>
                <a:schemeClr val="tx1"/>
              </a:solidFill>
            </a:endParaRPr>
          </a:p>
          <a:p>
            <a:r>
              <a:rPr lang="nl-NL" sz="1600" dirty="0" err="1">
                <a:solidFill>
                  <a:schemeClr val="tx1"/>
                </a:solidFill>
              </a:rPr>
              <a:t>OSError</a:t>
            </a:r>
            <a:endParaRPr lang="nl-NL" sz="1600" dirty="0">
              <a:solidFill>
                <a:schemeClr val="tx1"/>
              </a:solidFill>
            </a:endParaRPr>
          </a:p>
          <a:p>
            <a:r>
              <a:rPr lang="nl-NL" sz="1600" dirty="0" err="1">
                <a:solidFill>
                  <a:schemeClr val="tx1"/>
                </a:solidFill>
              </a:rPr>
              <a:t>SyntaxError</a:t>
            </a:r>
            <a:endParaRPr lang="nl-NL" sz="1600" dirty="0">
              <a:solidFill>
                <a:schemeClr val="tx1"/>
              </a:solidFill>
            </a:endParaRPr>
          </a:p>
          <a:p>
            <a:r>
              <a:rPr lang="nl-NL" sz="1600" dirty="0" err="1">
                <a:solidFill>
                  <a:schemeClr val="tx1"/>
                </a:solidFill>
              </a:rPr>
              <a:t>IndentationError</a:t>
            </a:r>
            <a:endParaRPr lang="nl-NL" sz="1600" dirty="0">
              <a:solidFill>
                <a:schemeClr val="tx1"/>
              </a:solidFill>
            </a:endParaRPr>
          </a:p>
          <a:p>
            <a:r>
              <a:rPr lang="nl-NL" sz="1600" dirty="0" err="1">
                <a:solidFill>
                  <a:schemeClr val="tx1"/>
                </a:solidFill>
              </a:rPr>
              <a:t>SystemError</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TypeError</a:t>
            </a:r>
            <a:endParaRPr lang="nl-NL" sz="1600" dirty="0">
              <a:solidFill>
                <a:schemeClr val="tx1"/>
              </a:solidFill>
            </a:endParaRPr>
          </a:p>
          <a:p>
            <a:r>
              <a:rPr lang="nl-NL" sz="1600" dirty="0" err="1">
                <a:solidFill>
                  <a:schemeClr val="tx1"/>
                </a:solidFill>
              </a:rPr>
              <a:t>ValueError</a:t>
            </a:r>
            <a:endParaRPr lang="nl-NL" sz="1600" dirty="0">
              <a:solidFill>
                <a:schemeClr val="tx1"/>
              </a:solidFill>
            </a:endParaRPr>
          </a:p>
          <a:p>
            <a:r>
              <a:rPr lang="nl-NL" sz="1600" dirty="0" err="1">
                <a:solidFill>
                  <a:schemeClr val="tx1"/>
                </a:solidFill>
              </a:rPr>
              <a:t>RuntimeError</a:t>
            </a:r>
            <a:endParaRPr lang="nl-NL" sz="1600" dirty="0">
              <a:solidFill>
                <a:schemeClr val="tx1"/>
              </a:solidFill>
            </a:endParaRPr>
          </a:p>
          <a:p>
            <a:r>
              <a:rPr lang="nl-NL" sz="1600" dirty="0" err="1">
                <a:solidFill>
                  <a:schemeClr val="tx1"/>
                </a:solidFill>
              </a:rPr>
              <a:t>NotImplementedError</a:t>
            </a:r>
            <a:endParaRPr lang="nl-NL" sz="1600" dirty="0">
              <a:solidFill>
                <a:schemeClr val="tx1"/>
              </a:solidFill>
            </a:endParaRPr>
          </a:p>
        </p:txBody>
      </p:sp>
    </p:spTree>
    <p:extLst>
      <p:ext uri="{BB962C8B-B14F-4D97-AF65-F5344CB8AC3E}">
        <p14:creationId xmlns:p14="http://schemas.microsoft.com/office/powerpoint/2010/main" val="312442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178BE-3A5E-7646-A918-D755B1FBE932}"/>
              </a:ext>
            </a:extLst>
          </p:cNvPr>
          <p:cNvSpPr>
            <a:spLocks noGrp="1"/>
          </p:cNvSpPr>
          <p:nvPr>
            <p:ph type="title"/>
          </p:nvPr>
        </p:nvSpPr>
        <p:spPr/>
        <p:txBody>
          <a:bodyPr/>
          <a:lstStyle/>
          <a:p>
            <a:r>
              <a:rPr lang="nl-NL" dirty="0" err="1"/>
              <a:t>Catching</a:t>
            </a:r>
            <a:r>
              <a:rPr lang="nl-NL" dirty="0"/>
              <a:t> </a:t>
            </a:r>
            <a:r>
              <a:rPr lang="nl-NL" dirty="0" err="1"/>
              <a:t>Exceptions</a:t>
            </a:r>
            <a:endParaRPr lang="nl-NL" dirty="0"/>
          </a:p>
        </p:txBody>
      </p:sp>
      <p:sp>
        <p:nvSpPr>
          <p:cNvPr id="3" name="Tijdelijke aanduiding voor inhoud 2">
            <a:extLst>
              <a:ext uri="{FF2B5EF4-FFF2-40B4-BE49-F238E27FC236}">
                <a16:creationId xmlns:a16="http://schemas.microsoft.com/office/drawing/2014/main" id="{95E5FB3A-8B83-6643-B010-543B770EA793}"/>
              </a:ext>
            </a:extLst>
          </p:cNvPr>
          <p:cNvSpPr>
            <a:spLocks noGrp="1"/>
          </p:cNvSpPr>
          <p:nvPr>
            <p:ph idx="1"/>
          </p:nvPr>
        </p:nvSpPr>
        <p:spPr/>
        <p:txBody>
          <a:bodyPr/>
          <a:lstStyle/>
          <a:p>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a:t>
            </a:r>
            <a:r>
              <a:rPr lang="nl-NL" dirty="0" err="1"/>
              <a:t>using</a:t>
            </a:r>
            <a:r>
              <a:rPr lang="nl-NL" dirty="0"/>
              <a:t> </a:t>
            </a:r>
            <a:r>
              <a:rPr lang="nl-NL" dirty="0" err="1"/>
              <a:t>the</a:t>
            </a:r>
            <a:r>
              <a:rPr lang="nl-NL" dirty="0"/>
              <a:t> </a:t>
            </a:r>
            <a:r>
              <a:rPr lang="nl-NL" b="1" dirty="0" err="1"/>
              <a:t>try</a:t>
            </a:r>
            <a:r>
              <a:rPr lang="nl-NL" dirty="0"/>
              <a:t> </a:t>
            </a:r>
            <a:r>
              <a:rPr lang="nl-NL" dirty="0" err="1"/>
              <a:t>and</a:t>
            </a:r>
            <a:r>
              <a:rPr lang="nl-NL" dirty="0"/>
              <a:t> </a:t>
            </a:r>
            <a:r>
              <a:rPr lang="nl-NL" b="1" dirty="0" err="1"/>
              <a:t>except</a:t>
            </a:r>
            <a:r>
              <a:rPr lang="nl-NL" dirty="0"/>
              <a:t> </a:t>
            </a:r>
            <a:r>
              <a:rPr lang="nl-NL" dirty="0" err="1"/>
              <a:t>keywords</a:t>
            </a:r>
            <a:r>
              <a:rPr lang="nl-NL" dirty="0"/>
              <a:t>.</a:t>
            </a:r>
          </a:p>
          <a:p>
            <a:r>
              <a:rPr lang="nl-NL" dirty="0"/>
              <a:t>Different </a:t>
            </a:r>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multiple </a:t>
            </a:r>
            <a:r>
              <a:rPr lang="nl-NL" dirty="0" err="1"/>
              <a:t>except</a:t>
            </a:r>
            <a:r>
              <a:rPr lang="nl-NL" dirty="0"/>
              <a:t> </a:t>
            </a:r>
            <a:r>
              <a:rPr lang="nl-NL" dirty="0" err="1"/>
              <a:t>blocks</a:t>
            </a:r>
            <a:endParaRPr lang="nl-NL" dirty="0"/>
          </a:p>
          <a:p>
            <a:r>
              <a:rPr lang="nl-NL" dirty="0"/>
              <a:t>A </a:t>
            </a:r>
            <a:r>
              <a:rPr lang="nl-NL" b="1" dirty="0" err="1"/>
              <a:t>finally</a:t>
            </a:r>
            <a:r>
              <a:rPr lang="nl-NL" dirty="0"/>
              <a:t> </a:t>
            </a:r>
            <a:r>
              <a:rPr lang="nl-NL" dirty="0" err="1"/>
              <a:t>and</a:t>
            </a:r>
            <a:r>
              <a:rPr lang="nl-NL" dirty="0"/>
              <a:t> </a:t>
            </a:r>
            <a:r>
              <a:rPr lang="nl-NL" dirty="0" err="1"/>
              <a:t>an</a:t>
            </a:r>
            <a:r>
              <a:rPr lang="nl-NL" dirty="0"/>
              <a:t> </a:t>
            </a:r>
            <a:r>
              <a:rPr lang="nl-NL" b="1" dirty="0" err="1"/>
              <a:t>else</a:t>
            </a:r>
            <a:r>
              <a:rPr lang="nl-NL" dirty="0"/>
              <a:t> block </a:t>
            </a:r>
            <a:r>
              <a:rPr lang="nl-NL" dirty="0" err="1"/>
              <a:t>can</a:t>
            </a:r>
            <a:r>
              <a:rPr lang="nl-NL" dirty="0"/>
              <a:t> </a:t>
            </a:r>
            <a:r>
              <a:rPr lang="nl-NL" dirty="0" err="1"/>
              <a:t>optionally</a:t>
            </a:r>
            <a:r>
              <a:rPr lang="nl-NL" dirty="0"/>
              <a:t> </a:t>
            </a:r>
            <a:r>
              <a:rPr lang="nl-NL" dirty="0" err="1"/>
              <a:t>also</a:t>
            </a:r>
            <a:r>
              <a:rPr lang="nl-NL" dirty="0"/>
              <a:t> </a:t>
            </a:r>
            <a:r>
              <a:rPr lang="nl-NL" dirty="0" err="1"/>
              <a:t>be</a:t>
            </a:r>
            <a:r>
              <a:rPr lang="nl-NL" dirty="0"/>
              <a:t> </a:t>
            </a:r>
            <a:r>
              <a:rPr lang="nl-NL" dirty="0" err="1"/>
              <a:t>added</a:t>
            </a:r>
            <a:r>
              <a:rPr lang="nl-NL" dirty="0"/>
              <a:t>.</a:t>
            </a:r>
          </a:p>
        </p:txBody>
      </p:sp>
      <p:sp>
        <p:nvSpPr>
          <p:cNvPr id="4" name="Rechthoek 3">
            <a:extLst>
              <a:ext uri="{FF2B5EF4-FFF2-40B4-BE49-F238E27FC236}">
                <a16:creationId xmlns:a16="http://schemas.microsoft.com/office/drawing/2014/main" id="{82BF1E50-B7C4-164C-983C-DDADB7F688A2}"/>
              </a:ext>
            </a:extLst>
          </p:cNvPr>
          <p:cNvSpPr/>
          <p:nvPr/>
        </p:nvSpPr>
        <p:spPr>
          <a:xfrm>
            <a:off x="572519" y="3851845"/>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p>
          <a:p>
            <a:r>
              <a:rPr lang="nl-NL" b="1" dirty="0">
                <a:solidFill>
                  <a:srgbClr val="000000"/>
                </a:solidFill>
                <a:latin typeface="Menlo" panose="020B0609030804020204" pitchFamily="49" charset="0"/>
              </a:rPr>
              <a:t>    d = 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one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ZeroDivisionError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Cannot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divide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by</a:t>
            </a:r>
            <a:r>
              <a:rPr lang="nl-NL" b="1" dirty="0">
                <a:solidFill>
                  <a:srgbClr val="A31515"/>
                </a:solidFill>
                <a:latin typeface="Menlo" panose="020B0609030804020204" pitchFamily="49" charset="0"/>
              </a:rPr>
              <a:t> zero"</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ValueError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"Wrong type"</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Another</a:t>
            </a:r>
            <a:r>
              <a:rPr lang="nl-NL" b="1" dirty="0">
                <a:solidFill>
                  <a:srgbClr val="A31515"/>
                </a:solidFill>
                <a:latin typeface="Menlo" panose="020B0609030804020204" pitchFamily="49" charset="0"/>
              </a:rPr>
              <a:t> type of error </a:t>
            </a:r>
            <a:r>
              <a:rPr lang="nl-NL" b="1" dirty="0" err="1">
                <a:solidFill>
                  <a:srgbClr val="A31515"/>
                </a:solidFill>
                <a:latin typeface="Menlo" panose="020B0609030804020204" pitchFamily="49" charset="0"/>
              </a:rPr>
              <a:t>occured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826298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06D67-65BF-8849-9FB5-9726BEC233B1}"/>
              </a:ext>
            </a:extLst>
          </p:cNvPr>
          <p:cNvSpPr>
            <a:spLocks noGrp="1"/>
          </p:cNvSpPr>
          <p:nvPr>
            <p:ph type="title"/>
          </p:nvPr>
        </p:nvSpPr>
        <p:spPr/>
        <p:txBody>
          <a:bodyPr/>
          <a:lstStyle/>
          <a:p>
            <a:r>
              <a:rPr lang="nl-NL"/>
              <a:t>EAFP versus LBYL</a:t>
            </a:r>
          </a:p>
        </p:txBody>
      </p:sp>
      <p:sp>
        <p:nvSpPr>
          <p:cNvPr id="3" name="Tijdelijke aanduiding voor inhoud 2">
            <a:extLst>
              <a:ext uri="{FF2B5EF4-FFF2-40B4-BE49-F238E27FC236}">
                <a16:creationId xmlns:a16="http://schemas.microsoft.com/office/drawing/2014/main" id="{3CB97B21-803C-3B4C-A2A6-15278F6C326E}"/>
              </a:ext>
            </a:extLst>
          </p:cNvPr>
          <p:cNvSpPr>
            <a:spLocks noGrp="1"/>
          </p:cNvSpPr>
          <p:nvPr>
            <p:ph idx="1"/>
          </p:nvPr>
        </p:nvSpPr>
        <p:spPr/>
        <p:txBody>
          <a:bodyPr/>
          <a:lstStyle/>
          <a:p>
            <a:pPr marL="0" indent="0">
              <a:buNone/>
            </a:pPr>
            <a:r>
              <a:rPr lang="nl-NL" b="1"/>
              <a:t>EAFP</a:t>
            </a:r>
          </a:p>
          <a:p>
            <a:pPr marL="0" indent="0">
              <a:buNone/>
            </a:pPr>
            <a:r>
              <a:rPr lang="nl-NL" b="1">
                <a:effectLst/>
              </a:rPr>
              <a:t>Easier to ask for forgiveness than permission</a:t>
            </a:r>
            <a:r>
              <a:rPr lang="nl-NL">
                <a:effectLst/>
              </a:rPr>
              <a:t>. This common Python coding style assumes the existence of valid keys or attributes and catches exceptions if the assumption proves false. This clean and fast style is characterized by the presence of many </a:t>
            </a:r>
            <a:r>
              <a:rPr lang="nl-NL"/>
              <a:t>try</a:t>
            </a:r>
            <a:r>
              <a:rPr lang="nl-NL">
                <a:effectLst/>
              </a:rPr>
              <a:t> and </a:t>
            </a:r>
            <a:r>
              <a:rPr lang="nl-NL"/>
              <a:t>except</a:t>
            </a:r>
            <a:r>
              <a:rPr lang="nl-NL">
                <a:effectLst/>
              </a:rPr>
              <a:t> statements. The technique contrasts with the </a:t>
            </a:r>
            <a:r>
              <a:rPr lang="nl-NL"/>
              <a:t>LBYL</a:t>
            </a:r>
            <a:r>
              <a:rPr lang="nl-NL">
                <a:effectLst/>
              </a:rPr>
              <a:t> style common to many other languages such as C.</a:t>
            </a:r>
          </a:p>
          <a:p>
            <a:pPr marL="0" indent="0">
              <a:buNone/>
            </a:pPr>
            <a:endParaRPr lang="nl-NL">
              <a:effectLst/>
            </a:endParaRPr>
          </a:p>
          <a:p>
            <a:pPr marL="0" indent="0">
              <a:buNone/>
            </a:pPr>
            <a:r>
              <a:rPr lang="nl-NL" b="1"/>
              <a:t>LBYL</a:t>
            </a:r>
          </a:p>
          <a:p>
            <a:pPr marL="0" indent="0">
              <a:buNone/>
            </a:pPr>
            <a:r>
              <a:rPr lang="nl-NL" b="1">
                <a:effectLst/>
              </a:rPr>
              <a:t>Look before you leap</a:t>
            </a:r>
            <a:r>
              <a:rPr lang="nl-NL">
                <a:effectLst/>
              </a:rPr>
              <a:t>. This coding style explicitly tests for pre-conditions before making calls or lookups. This style contrasts with the </a:t>
            </a:r>
            <a:r>
              <a:rPr lang="nl-NL">
                <a:hlinkClick r:id="rId2"/>
              </a:rPr>
              <a:t>EAFP</a:t>
            </a:r>
            <a:r>
              <a:rPr lang="nl-NL">
                <a:effectLst/>
              </a:rPr>
              <a:t> approach and is characterized by the presence of many </a:t>
            </a:r>
            <a:r>
              <a:rPr lang="nl-NL">
                <a:hlinkClick r:id="rId3"/>
              </a:rPr>
              <a:t>if</a:t>
            </a:r>
            <a:r>
              <a:rPr lang="nl-NL">
                <a:effectLst/>
              </a:rPr>
              <a:t> statements.</a:t>
            </a:r>
          </a:p>
          <a:p>
            <a:pPr marL="0" indent="0">
              <a:buNone/>
            </a:pPr>
            <a:r>
              <a:rPr lang="nl-NL">
                <a:effectLst/>
              </a:rPr>
              <a:t>In a multi-threaded environment, the LBYL approach can risk introducing a race condition between “the looking” and “the leaping”. For example, the code, if key in mapping: return mapping[key] can fail if another thread removes </a:t>
            </a:r>
            <a:r>
              <a:rPr lang="nl-NL" i="1">
                <a:effectLst/>
              </a:rPr>
              <a:t>key</a:t>
            </a:r>
            <a:r>
              <a:rPr lang="nl-NL">
                <a:effectLst/>
              </a:rPr>
              <a:t> from </a:t>
            </a:r>
            <a:r>
              <a:rPr lang="nl-NL" i="1">
                <a:effectLst/>
              </a:rPr>
              <a:t>mapping</a:t>
            </a:r>
            <a:r>
              <a:rPr lang="nl-NL">
                <a:effectLst/>
              </a:rPr>
              <a:t> after the test, but before the lookup. This issue can be solved with locks or by using the EAFP approach.</a:t>
            </a:r>
          </a:p>
          <a:p>
            <a:pPr marL="0" indent="0">
              <a:buNone/>
            </a:pPr>
            <a:endParaRPr lang="nl-NL">
              <a:effectLst/>
            </a:endParaRPr>
          </a:p>
          <a:p>
            <a:endParaRPr lang="nl-NL"/>
          </a:p>
        </p:txBody>
      </p:sp>
    </p:spTree>
    <p:extLst>
      <p:ext uri="{BB962C8B-B14F-4D97-AF65-F5344CB8AC3E}">
        <p14:creationId xmlns:p14="http://schemas.microsoft.com/office/powerpoint/2010/main" val="14407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01EC52-1AD7-824F-9CF6-BB39232CEA09}"/>
              </a:ext>
            </a:extLst>
          </p:cNvPr>
          <p:cNvSpPr>
            <a:spLocks noGrp="1"/>
          </p:cNvSpPr>
          <p:nvPr>
            <p:ph type="title"/>
          </p:nvPr>
        </p:nvSpPr>
        <p:spPr/>
        <p:txBody>
          <a:bodyPr/>
          <a:lstStyle/>
          <a:p>
            <a:r>
              <a:rPr lang="nl-NL" dirty="0" err="1"/>
              <a:t>Throwing</a:t>
            </a:r>
            <a:r>
              <a:rPr lang="nl-NL" dirty="0"/>
              <a:t> </a:t>
            </a:r>
            <a:r>
              <a:rPr lang="nl-NL" dirty="0" err="1"/>
              <a:t>an</a:t>
            </a:r>
            <a:r>
              <a:rPr lang="nl-NL" dirty="0"/>
              <a:t> </a:t>
            </a:r>
            <a:r>
              <a:rPr lang="nl-NL" dirty="0" err="1"/>
              <a:t>Exception</a:t>
            </a:r>
            <a:endParaRPr lang="nl-NL" dirty="0"/>
          </a:p>
        </p:txBody>
      </p:sp>
      <p:sp>
        <p:nvSpPr>
          <p:cNvPr id="3" name="Tijdelijke aanduiding voor inhoud 2">
            <a:extLst>
              <a:ext uri="{FF2B5EF4-FFF2-40B4-BE49-F238E27FC236}">
                <a16:creationId xmlns:a16="http://schemas.microsoft.com/office/drawing/2014/main" id="{34AB20BE-7FE7-464F-9206-44CF21AA454D}"/>
              </a:ext>
            </a:extLst>
          </p:cNvPr>
          <p:cNvSpPr>
            <a:spLocks noGrp="1"/>
          </p:cNvSpPr>
          <p:nvPr>
            <p:ph idx="1"/>
          </p:nvPr>
        </p:nvSpPr>
        <p:spPr/>
        <p:txBody>
          <a:bodyPr/>
          <a:lstStyle/>
          <a:p>
            <a:r>
              <a:rPr lang="nl-NL" dirty="0"/>
              <a:t>An </a:t>
            </a:r>
            <a:r>
              <a:rPr lang="nl-NL" dirty="0" err="1"/>
              <a:t>exception</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thrown</a:t>
            </a:r>
            <a:r>
              <a:rPr lang="nl-NL" dirty="0"/>
              <a:t> </a:t>
            </a:r>
            <a:r>
              <a:rPr lang="nl-NL" dirty="0" err="1"/>
              <a:t>from</a:t>
            </a:r>
            <a:r>
              <a:rPr lang="nl-NL" dirty="0"/>
              <a:t> </a:t>
            </a:r>
            <a:r>
              <a:rPr lang="nl-NL" dirty="0" err="1"/>
              <a:t>the</a:t>
            </a:r>
            <a:r>
              <a:rPr lang="nl-NL" dirty="0"/>
              <a:t> code </a:t>
            </a:r>
            <a:r>
              <a:rPr lang="nl-NL" dirty="0" err="1"/>
              <a:t>with</a:t>
            </a:r>
            <a:r>
              <a:rPr lang="nl-NL" dirty="0"/>
              <a:t> </a:t>
            </a:r>
            <a:r>
              <a:rPr lang="nl-NL" dirty="0" err="1"/>
              <a:t>the</a:t>
            </a:r>
            <a:r>
              <a:rPr lang="nl-NL" dirty="0"/>
              <a:t> </a:t>
            </a:r>
            <a:r>
              <a:rPr lang="nl-NL" b="1" dirty="0" err="1"/>
              <a:t>raise</a:t>
            </a:r>
            <a:r>
              <a:rPr lang="nl-NL" dirty="0"/>
              <a:t> </a:t>
            </a:r>
            <a:r>
              <a:rPr lang="nl-NL" dirty="0" err="1"/>
              <a:t>keyword</a:t>
            </a:r>
            <a:r>
              <a:rPr lang="nl-NL" dirty="0"/>
              <a:t>.</a:t>
            </a:r>
          </a:p>
          <a:p>
            <a:r>
              <a:rPr lang="nl-NL" dirty="0"/>
              <a:t>An built-in </a:t>
            </a:r>
            <a:r>
              <a:rPr lang="nl-NL" dirty="0" err="1"/>
              <a:t>Exception</a:t>
            </a:r>
            <a:r>
              <a:rPr lang="nl-NL" dirty="0"/>
              <a:t> </a:t>
            </a:r>
            <a:r>
              <a:rPr lang="nl-NL" dirty="0" err="1"/>
              <a:t>can</a:t>
            </a:r>
            <a:r>
              <a:rPr lang="nl-NL" dirty="0"/>
              <a:t> </a:t>
            </a:r>
            <a:r>
              <a:rPr lang="nl-NL" dirty="0" err="1"/>
              <a:t>be</a:t>
            </a:r>
            <a:r>
              <a:rPr lang="nl-NL" dirty="0"/>
              <a:t> </a:t>
            </a:r>
            <a:r>
              <a:rPr lang="nl-NL" dirty="0" err="1"/>
              <a:t>thrown</a:t>
            </a:r>
            <a:r>
              <a:rPr lang="nl-NL" dirty="0"/>
              <a:t> or a </a:t>
            </a:r>
            <a:r>
              <a:rPr lang="nl-NL" dirty="0" err="1"/>
              <a:t>custom</a:t>
            </a:r>
            <a:r>
              <a:rPr lang="nl-NL" dirty="0"/>
              <a:t> user-</a:t>
            </a:r>
            <a:r>
              <a:rPr lang="nl-NL" dirty="0" err="1"/>
              <a:t>defined</a:t>
            </a:r>
            <a:r>
              <a:rPr lang="nl-NL" dirty="0"/>
              <a:t> </a:t>
            </a:r>
            <a:r>
              <a:rPr lang="nl-NL" dirty="0" err="1"/>
              <a:t>Exception</a:t>
            </a:r>
            <a:endParaRPr lang="nl-NL" dirty="0"/>
          </a:p>
          <a:p>
            <a:endParaRPr lang="nl-NL" dirty="0"/>
          </a:p>
        </p:txBody>
      </p:sp>
      <p:sp>
        <p:nvSpPr>
          <p:cNvPr id="4" name="Rechthoek 3">
            <a:extLst>
              <a:ext uri="{FF2B5EF4-FFF2-40B4-BE49-F238E27FC236}">
                <a16:creationId xmlns:a16="http://schemas.microsoft.com/office/drawing/2014/main" id="{46365073-AC74-9E44-B2AB-95A7478F5D34}"/>
              </a:ext>
            </a:extLst>
          </p:cNvPr>
          <p:cNvSpPr/>
          <p:nvPr/>
        </p:nvSpPr>
        <p:spPr>
          <a:xfrm>
            <a:off x="590013" y="4427909"/>
            <a:ext cx="8914794"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raise</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Invalid</a:t>
            </a:r>
            <a:r>
              <a:rPr lang="nl-NL" b="1" dirty="0">
                <a:solidFill>
                  <a:srgbClr val="A31515"/>
                </a:solidFill>
                <a:latin typeface="Menlo" panose="020B0609030804020204" pitchFamily="49" charset="0"/>
              </a:rPr>
              <a:t> argument'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height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area =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1838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a:t>Custom error message</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dirty="0"/>
              <a:t>Try to open a (non-existing) file for reading and return a custom error message if the file does not exist.</a:t>
            </a:r>
            <a:endParaRPr lang="nl-NL" sz="2000" dirty="0"/>
          </a:p>
          <a:p>
            <a:pPr marL="0" indent="0">
              <a:buNone/>
            </a:pPr>
            <a:endParaRPr lang="nl-NL" sz="2000" dirty="0"/>
          </a:p>
          <a:p>
            <a:pPr marL="0" indent="0">
              <a:buNone/>
            </a:pPr>
            <a:r>
              <a:rPr lang="nl-NL" sz="2000" dirty="0"/>
              <a:t>Tips:</a:t>
            </a:r>
          </a:p>
          <a:p>
            <a:r>
              <a:rPr lang="nl-NL" dirty="0"/>
              <a:t>Assign a </a:t>
            </a:r>
            <a:r>
              <a:rPr lang="nl-NL" b="1" dirty="0"/>
              <a:t>filename</a:t>
            </a:r>
            <a:r>
              <a:rPr lang="nl-NL" dirty="0"/>
              <a:t> to a variable. E.g. filename = 'a_file_that_does_not_exist.txt'</a:t>
            </a:r>
          </a:p>
          <a:p>
            <a:r>
              <a:rPr lang="nl-NL" dirty="0"/>
              <a:t>Add a </a:t>
            </a:r>
            <a:r>
              <a:rPr lang="nl-NL" b="1" dirty="0"/>
              <a:t>try</a:t>
            </a:r>
            <a:r>
              <a:rPr lang="nl-NL" dirty="0"/>
              <a:t> statement</a:t>
            </a:r>
          </a:p>
          <a:p>
            <a:r>
              <a:rPr lang="nl-NL" dirty="0"/>
              <a:t>Open the file within the try block using the context manager </a:t>
            </a:r>
            <a:r>
              <a:rPr lang="nl-NL" b="1" dirty="0"/>
              <a:t>with</a:t>
            </a:r>
          </a:p>
          <a:p>
            <a:r>
              <a:rPr lang="nl-NL" sz="2000" dirty="0"/>
              <a:t>If succesfull </a:t>
            </a:r>
            <a:r>
              <a:rPr lang="nl-NL" sz="2000" b="1" dirty="0"/>
              <a:t>read</a:t>
            </a:r>
            <a:r>
              <a:rPr lang="nl-NL" sz="2000" dirty="0"/>
              <a:t> the complete file and print the contents.</a:t>
            </a:r>
          </a:p>
          <a:p>
            <a:r>
              <a:rPr lang="nl-NL" sz="2000" dirty="0"/>
              <a:t>Add an </a:t>
            </a:r>
            <a:r>
              <a:rPr lang="nl-NL" sz="2000" b="1" dirty="0"/>
              <a:t>except</a:t>
            </a:r>
            <a:r>
              <a:rPr lang="nl-NL" sz="2000" dirty="0"/>
              <a:t> statement for an IOError exception</a:t>
            </a:r>
          </a:p>
          <a:p>
            <a:r>
              <a:rPr lang="nl-NL" sz="2000" dirty="0"/>
              <a:t>Within the except block </a:t>
            </a:r>
            <a:r>
              <a:rPr lang="nl-NL" sz="2000" b="1" dirty="0"/>
              <a:t>print</a:t>
            </a:r>
            <a:r>
              <a:rPr lang="nl-NL" sz="2000" dirty="0"/>
              <a:t> a custom error message "Cannot open the file"</a:t>
            </a:r>
          </a:p>
        </p:txBody>
      </p:sp>
      <p:sp>
        <p:nvSpPr>
          <p:cNvPr id="4" name="Tekstvak 3">
            <a:extLst>
              <a:ext uri="{FF2B5EF4-FFF2-40B4-BE49-F238E27FC236}">
                <a16:creationId xmlns:a16="http://schemas.microsoft.com/office/drawing/2014/main" id="{9CF89ED5-2853-924D-A355-32C987540FAE}"/>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1.3</a:t>
            </a:r>
          </a:p>
        </p:txBody>
      </p:sp>
    </p:spTree>
    <p:extLst>
      <p:ext uri="{BB962C8B-B14F-4D97-AF65-F5344CB8AC3E}">
        <p14:creationId xmlns:p14="http://schemas.microsoft.com/office/powerpoint/2010/main" val="2411609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err="1"/>
              <a:t>Foolproof</a:t>
            </a:r>
            <a:r>
              <a:rPr lang="nl-NL" dirty="0"/>
              <a:t> numeric input</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sz="2000" dirty="0" err="1"/>
              <a:t>Create</a:t>
            </a:r>
            <a:r>
              <a:rPr lang="nl-NL" sz="2000" dirty="0"/>
              <a:t> a </a:t>
            </a:r>
            <a:r>
              <a:rPr lang="nl-NL" sz="2000" dirty="0" err="1"/>
              <a:t>function</a:t>
            </a:r>
            <a:r>
              <a:rPr lang="nl-NL" sz="2000" dirty="0"/>
              <a:t> </a:t>
            </a:r>
            <a:r>
              <a:rPr lang="nl-NL" sz="2000" dirty="0" err="1"/>
              <a:t>that</a:t>
            </a:r>
            <a:r>
              <a:rPr lang="nl-NL" sz="2000" dirty="0"/>
              <a:t> </a:t>
            </a:r>
            <a:r>
              <a:rPr lang="nl-NL" sz="2000" dirty="0" err="1"/>
              <a:t>asks</a:t>
            </a:r>
            <a:r>
              <a:rPr lang="nl-NL" sz="2000" dirty="0"/>
              <a:t> </a:t>
            </a:r>
            <a:r>
              <a:rPr lang="nl-NL" sz="2000" dirty="0" err="1"/>
              <a:t>to</a:t>
            </a:r>
            <a:r>
              <a:rPr lang="nl-NL" sz="2000" dirty="0"/>
              <a:t> enter a </a:t>
            </a:r>
            <a:r>
              <a:rPr lang="nl-NL" sz="2000" dirty="0" err="1"/>
              <a:t>number</a:t>
            </a:r>
            <a:r>
              <a:rPr lang="nl-NL" sz="2000" dirty="0"/>
              <a:t> </a:t>
            </a:r>
            <a:r>
              <a:rPr lang="nl-NL" sz="2000" dirty="0" err="1"/>
              <a:t>between</a:t>
            </a:r>
            <a:r>
              <a:rPr lang="nl-NL" sz="2000" dirty="0"/>
              <a:t> </a:t>
            </a:r>
            <a:r>
              <a:rPr lang="nl-NL" sz="2000" dirty="0" err="1"/>
              <a:t>two</a:t>
            </a:r>
            <a:r>
              <a:rPr lang="nl-NL" sz="2000" dirty="0"/>
              <a:t> </a:t>
            </a:r>
            <a:r>
              <a:rPr lang="nl-NL" sz="2000" dirty="0" err="1"/>
              <a:t>bounds</a:t>
            </a:r>
            <a:r>
              <a:rPr lang="nl-NL" sz="2000" dirty="0"/>
              <a:t> </a:t>
            </a:r>
            <a:r>
              <a:rPr lang="nl-NL" sz="2000" dirty="0" err="1"/>
              <a:t>given</a:t>
            </a:r>
            <a:r>
              <a:rPr lang="nl-NL" sz="2000" dirty="0"/>
              <a:t> as </a:t>
            </a:r>
            <a:r>
              <a:rPr lang="nl-NL" sz="2000" dirty="0" err="1"/>
              <a:t>arguments</a:t>
            </a:r>
            <a:r>
              <a:rPr lang="nl-NL" sz="2000" dirty="0"/>
              <a:t>. The </a:t>
            </a:r>
            <a:r>
              <a:rPr lang="nl-NL" sz="2000" dirty="0" err="1"/>
              <a:t>function</a:t>
            </a:r>
            <a:r>
              <a:rPr lang="nl-NL" sz="2000" dirty="0"/>
              <a:t> </a:t>
            </a:r>
            <a:r>
              <a:rPr lang="nl-NL" sz="2000" dirty="0" err="1"/>
              <a:t>should</a:t>
            </a:r>
            <a:r>
              <a:rPr lang="nl-NL" sz="2000" dirty="0"/>
              <a:t> </a:t>
            </a:r>
            <a:r>
              <a:rPr lang="nl-NL" sz="2000" dirty="0" err="1"/>
              <a:t>gracefully</a:t>
            </a:r>
            <a:r>
              <a:rPr lang="nl-NL" sz="2000" dirty="0"/>
              <a:t> handle </a:t>
            </a:r>
            <a:r>
              <a:rPr lang="nl-NL" sz="2000" dirty="0" err="1"/>
              <a:t>numbers</a:t>
            </a:r>
            <a:r>
              <a:rPr lang="nl-NL" sz="2000" dirty="0"/>
              <a:t> </a:t>
            </a:r>
            <a:r>
              <a:rPr lang="nl-NL" sz="2000" dirty="0" err="1"/>
              <a:t>outside</a:t>
            </a:r>
            <a:r>
              <a:rPr lang="nl-NL" sz="2000" dirty="0"/>
              <a:t> of </a:t>
            </a:r>
            <a:r>
              <a:rPr lang="nl-NL" sz="2000" dirty="0" err="1"/>
              <a:t>the</a:t>
            </a:r>
            <a:r>
              <a:rPr lang="nl-NL" sz="2000" dirty="0"/>
              <a:t> </a:t>
            </a:r>
            <a:r>
              <a:rPr lang="nl-NL" sz="2000" dirty="0" err="1"/>
              <a:t>bounds</a:t>
            </a:r>
            <a:r>
              <a:rPr lang="nl-NL" sz="2000" dirty="0"/>
              <a:t> </a:t>
            </a:r>
            <a:r>
              <a:rPr lang="nl-NL" sz="2000" dirty="0" err="1"/>
              <a:t>and</a:t>
            </a:r>
            <a:r>
              <a:rPr lang="nl-NL" sz="2000" dirty="0"/>
              <a:t> </a:t>
            </a:r>
            <a:r>
              <a:rPr lang="nl-NL" sz="2000" dirty="0" err="1"/>
              <a:t>also</a:t>
            </a:r>
            <a:r>
              <a:rPr lang="nl-NL" sz="2000" dirty="0"/>
              <a:t> wrong types of input.</a:t>
            </a:r>
          </a:p>
          <a:p>
            <a:pPr marL="0" indent="0">
              <a:buNone/>
            </a:pPr>
            <a:endParaRPr lang="nl-NL" sz="2000" dirty="0"/>
          </a:p>
          <a:p>
            <a:pPr marL="0" indent="0">
              <a:buNone/>
            </a:pPr>
            <a:r>
              <a:rPr lang="nl-NL" sz="2000" dirty="0"/>
              <a:t>Tips:</a:t>
            </a:r>
          </a:p>
          <a:p>
            <a:r>
              <a:rPr lang="nl-NL" sz="2000" dirty="0" err="1"/>
              <a:t>Define</a:t>
            </a:r>
            <a:r>
              <a:rPr lang="nl-NL" sz="2000" dirty="0"/>
              <a:t> a </a:t>
            </a:r>
            <a:r>
              <a:rPr lang="nl-NL" sz="2000" dirty="0" err="1"/>
              <a:t>function</a:t>
            </a:r>
            <a:r>
              <a:rPr lang="nl-NL" sz="2000" dirty="0"/>
              <a:t> </a:t>
            </a:r>
            <a:r>
              <a:rPr lang="nl-NL" sz="2000" dirty="0" err="1"/>
              <a:t>numeric_input</a:t>
            </a:r>
            <a:r>
              <a:rPr lang="nl-NL" sz="2000" dirty="0"/>
              <a:t> </a:t>
            </a:r>
            <a:r>
              <a:rPr lang="nl-NL" sz="2000" dirty="0" err="1"/>
              <a:t>with</a:t>
            </a:r>
            <a:r>
              <a:rPr lang="nl-NL" sz="2000" dirty="0"/>
              <a:t> argument </a:t>
            </a:r>
            <a:r>
              <a:rPr lang="nl-NL" sz="2000" dirty="0" err="1"/>
              <a:t>lower</a:t>
            </a:r>
            <a:r>
              <a:rPr lang="nl-NL" sz="2000" dirty="0"/>
              <a:t> </a:t>
            </a:r>
            <a:r>
              <a:rPr lang="nl-NL" sz="2000" dirty="0" err="1"/>
              <a:t>and</a:t>
            </a:r>
            <a:r>
              <a:rPr lang="nl-NL" sz="2000" dirty="0"/>
              <a:t> </a:t>
            </a:r>
            <a:r>
              <a:rPr lang="nl-NL" sz="2000" dirty="0" err="1"/>
              <a:t>upper</a:t>
            </a:r>
            <a:endParaRPr lang="nl-NL" sz="2000" dirty="0"/>
          </a:p>
          <a:p>
            <a:r>
              <a:rPr lang="nl-NL" sz="2000" dirty="0"/>
              <a:t>In a </a:t>
            </a:r>
            <a:r>
              <a:rPr lang="nl-NL" sz="2000" dirty="0" err="1"/>
              <a:t>while</a:t>
            </a:r>
            <a:r>
              <a:rPr lang="nl-NL" sz="2000" dirty="0"/>
              <a:t> loop </a:t>
            </a:r>
            <a:r>
              <a:rPr lang="nl-NL" sz="2000" dirty="0" err="1"/>
              <a:t>use</a:t>
            </a:r>
            <a:r>
              <a:rPr lang="nl-NL" sz="2000" dirty="0"/>
              <a:t> input() </a:t>
            </a:r>
            <a:r>
              <a:rPr lang="nl-NL" sz="2000" dirty="0" err="1"/>
              <a:t>to</a:t>
            </a:r>
            <a:r>
              <a:rPr lang="nl-NL" sz="2000" dirty="0"/>
              <a:t> get a response </a:t>
            </a:r>
            <a:r>
              <a:rPr lang="nl-NL" sz="2000" dirty="0" err="1"/>
              <a:t>from</a:t>
            </a:r>
            <a:r>
              <a:rPr lang="nl-NL" sz="2000" dirty="0"/>
              <a:t> </a:t>
            </a:r>
            <a:r>
              <a:rPr lang="nl-NL" sz="2000" dirty="0" err="1"/>
              <a:t>the</a:t>
            </a:r>
            <a:r>
              <a:rPr lang="nl-NL" sz="2000" dirty="0"/>
              <a:t> user</a:t>
            </a:r>
          </a:p>
          <a:p>
            <a:r>
              <a:rPr lang="nl-NL" sz="2000" dirty="0"/>
              <a:t>Turn </a:t>
            </a:r>
            <a:r>
              <a:rPr lang="nl-NL" sz="2000" dirty="0" err="1"/>
              <a:t>the</a:t>
            </a:r>
            <a:r>
              <a:rPr lang="nl-NL" sz="2000" dirty="0"/>
              <a:t> input </a:t>
            </a:r>
            <a:r>
              <a:rPr lang="nl-NL" sz="2000" dirty="0" err="1"/>
              <a:t>into</a:t>
            </a:r>
            <a:r>
              <a:rPr lang="nl-NL" sz="2000" dirty="0"/>
              <a:t> a </a:t>
            </a:r>
            <a:r>
              <a:rPr lang="nl-NL" sz="2000" dirty="0" err="1"/>
              <a:t>number</a:t>
            </a:r>
            <a:r>
              <a:rPr lang="nl-NL" sz="2000" dirty="0"/>
              <a:t> </a:t>
            </a:r>
            <a:r>
              <a:rPr lang="nl-NL" sz="2000" dirty="0" err="1"/>
              <a:t>with</a:t>
            </a:r>
            <a:r>
              <a:rPr lang="nl-NL" sz="2000" dirty="0"/>
              <a:t> int()</a:t>
            </a:r>
          </a:p>
          <a:p>
            <a:r>
              <a:rPr lang="nl-NL" sz="2000" dirty="0"/>
              <a:t>Catch </a:t>
            </a:r>
            <a:r>
              <a:rPr lang="nl-NL" sz="2000" dirty="0" err="1"/>
              <a:t>the</a:t>
            </a:r>
            <a:r>
              <a:rPr lang="nl-NL" sz="2000" dirty="0"/>
              <a:t> error </a:t>
            </a:r>
            <a:r>
              <a:rPr lang="nl-NL" sz="2000" dirty="0" err="1"/>
              <a:t>if</a:t>
            </a:r>
            <a:r>
              <a:rPr lang="nl-NL" sz="2000" dirty="0"/>
              <a:t> </a:t>
            </a:r>
            <a:r>
              <a:rPr lang="nl-NL" sz="2000" dirty="0" err="1"/>
              <a:t>the</a:t>
            </a:r>
            <a:r>
              <a:rPr lang="nl-NL" sz="2000" dirty="0"/>
              <a:t> input </a:t>
            </a:r>
            <a:r>
              <a:rPr lang="nl-NL" sz="2000" dirty="0" err="1"/>
              <a:t>cannot</a:t>
            </a:r>
            <a:r>
              <a:rPr lang="nl-NL" sz="2000" dirty="0"/>
              <a:t> </a:t>
            </a:r>
            <a:r>
              <a:rPr lang="nl-NL" sz="2000" dirty="0" err="1"/>
              <a:t>be</a:t>
            </a:r>
            <a:r>
              <a:rPr lang="nl-NL" sz="2000" dirty="0"/>
              <a:t> </a:t>
            </a:r>
            <a:r>
              <a:rPr lang="nl-NL" sz="2000" dirty="0" err="1"/>
              <a:t>converted</a:t>
            </a:r>
            <a:r>
              <a:rPr lang="nl-NL" sz="2000" dirty="0"/>
              <a:t> </a:t>
            </a:r>
            <a:r>
              <a:rPr lang="nl-NL" sz="2000" dirty="0" err="1"/>
              <a:t>to</a:t>
            </a:r>
            <a:r>
              <a:rPr lang="nl-NL" sz="2000" dirty="0"/>
              <a:t> a </a:t>
            </a:r>
            <a:r>
              <a:rPr lang="nl-NL" sz="2000" dirty="0" err="1"/>
              <a:t>number</a:t>
            </a:r>
            <a:r>
              <a:rPr lang="nl-NL" sz="2000" dirty="0"/>
              <a:t> </a:t>
            </a:r>
            <a:r>
              <a:rPr lang="nl-NL" sz="2000" dirty="0" err="1"/>
              <a:t>and</a:t>
            </a:r>
            <a:r>
              <a:rPr lang="nl-NL" sz="2000" dirty="0"/>
              <a:t> </a:t>
            </a:r>
            <a:r>
              <a:rPr lang="nl-NL" sz="2000" dirty="0" err="1"/>
              <a:t>give</a:t>
            </a:r>
            <a:r>
              <a:rPr lang="nl-NL" sz="2000" dirty="0"/>
              <a:t> a </a:t>
            </a:r>
            <a:r>
              <a:rPr lang="nl-NL" sz="2000" dirty="0" err="1"/>
              <a:t>message</a:t>
            </a:r>
            <a:r>
              <a:rPr lang="nl-NL" sz="2000" dirty="0"/>
              <a:t>.</a:t>
            </a:r>
          </a:p>
          <a:p>
            <a:r>
              <a:rPr lang="nl-NL" sz="2000" dirty="0"/>
              <a:t>Check </a:t>
            </a:r>
            <a:r>
              <a:rPr lang="nl-NL" sz="2000" dirty="0" err="1"/>
              <a:t>if</a:t>
            </a:r>
            <a:r>
              <a:rPr lang="nl-NL" sz="2000" dirty="0"/>
              <a:t> </a:t>
            </a:r>
            <a:r>
              <a:rPr lang="nl-NL" sz="2000" dirty="0" err="1"/>
              <a:t>the</a:t>
            </a:r>
            <a:r>
              <a:rPr lang="nl-NL" sz="2000" dirty="0"/>
              <a:t> </a:t>
            </a:r>
            <a:r>
              <a:rPr lang="nl-NL" sz="2000" dirty="0" err="1"/>
              <a:t>number</a:t>
            </a:r>
            <a:r>
              <a:rPr lang="nl-NL" sz="2000" dirty="0"/>
              <a:t> is </a:t>
            </a:r>
            <a:r>
              <a:rPr lang="nl-NL" sz="2000" dirty="0" err="1"/>
              <a:t>between</a:t>
            </a:r>
            <a:r>
              <a:rPr lang="nl-NL" sz="2000" dirty="0"/>
              <a:t> </a:t>
            </a:r>
            <a:r>
              <a:rPr lang="nl-NL" sz="2000" dirty="0" err="1"/>
              <a:t>the</a:t>
            </a:r>
            <a:r>
              <a:rPr lang="nl-NL" sz="2000" dirty="0"/>
              <a:t> </a:t>
            </a:r>
            <a:r>
              <a:rPr lang="nl-NL" sz="2000" dirty="0" err="1"/>
              <a:t>given</a:t>
            </a:r>
            <a:r>
              <a:rPr lang="nl-NL" sz="2000" dirty="0"/>
              <a:t> </a:t>
            </a:r>
            <a:r>
              <a:rPr lang="nl-NL" sz="2000" dirty="0" err="1"/>
              <a:t>bounds</a:t>
            </a:r>
            <a:r>
              <a:rPr lang="nl-NL" sz="2000" dirty="0"/>
              <a:t>. </a:t>
            </a:r>
            <a:r>
              <a:rPr lang="nl-NL" sz="2000" dirty="0" err="1"/>
              <a:t>If</a:t>
            </a:r>
            <a:r>
              <a:rPr lang="nl-NL" sz="2000" dirty="0"/>
              <a:t> </a:t>
            </a:r>
            <a:r>
              <a:rPr lang="nl-NL" sz="2000" dirty="0" err="1"/>
              <a:t>not</a:t>
            </a:r>
            <a:r>
              <a:rPr lang="nl-NL" sz="2000" dirty="0"/>
              <a:t> </a:t>
            </a:r>
            <a:r>
              <a:rPr lang="nl-NL" sz="2000" dirty="0" err="1"/>
              <a:t>give</a:t>
            </a:r>
            <a:r>
              <a:rPr lang="nl-NL" sz="2000" dirty="0"/>
              <a:t> a </a:t>
            </a:r>
            <a:r>
              <a:rPr lang="nl-NL" sz="2000" dirty="0" err="1"/>
              <a:t>message</a:t>
            </a:r>
            <a:r>
              <a:rPr lang="nl-NL" sz="2000" dirty="0"/>
              <a:t>.</a:t>
            </a:r>
          </a:p>
          <a:p>
            <a:r>
              <a:rPr lang="nl-NL" sz="2000" dirty="0"/>
              <a:t>Break out of </a:t>
            </a:r>
            <a:r>
              <a:rPr lang="nl-NL" sz="2000" dirty="0" err="1"/>
              <a:t>the</a:t>
            </a:r>
            <a:r>
              <a:rPr lang="nl-NL" sz="2000" dirty="0"/>
              <a:t> loop </a:t>
            </a:r>
            <a:r>
              <a:rPr lang="nl-NL" sz="2000" dirty="0" err="1"/>
              <a:t>if</a:t>
            </a:r>
            <a:r>
              <a:rPr lang="nl-NL" sz="2000" dirty="0"/>
              <a:t> a correct </a:t>
            </a:r>
            <a:r>
              <a:rPr lang="nl-NL" sz="2000" dirty="0" err="1"/>
              <a:t>number</a:t>
            </a:r>
            <a:r>
              <a:rPr lang="nl-NL" sz="2000" dirty="0"/>
              <a:t> was </a:t>
            </a:r>
            <a:r>
              <a:rPr lang="nl-NL" sz="2000" dirty="0" err="1"/>
              <a:t>entered</a:t>
            </a:r>
            <a:r>
              <a:rPr lang="nl-NL" sz="2000" dirty="0"/>
              <a:t>.</a:t>
            </a:r>
          </a:p>
          <a:p>
            <a:r>
              <a:rPr lang="nl-NL" sz="2000" dirty="0"/>
              <a:t>Return </a:t>
            </a:r>
            <a:r>
              <a:rPr lang="nl-NL" sz="2000" dirty="0" err="1"/>
              <a:t>the</a:t>
            </a:r>
            <a:r>
              <a:rPr lang="nl-NL" sz="2000" dirty="0"/>
              <a:t> </a:t>
            </a:r>
            <a:r>
              <a:rPr lang="nl-NL" sz="2000" dirty="0" err="1"/>
              <a:t>number</a:t>
            </a:r>
            <a:endParaRPr lang="nl-NL" sz="2000" dirty="0"/>
          </a:p>
          <a:p>
            <a:r>
              <a:rPr lang="nl-NL" sz="2000" dirty="0"/>
              <a:t>Test </a:t>
            </a:r>
            <a:r>
              <a:rPr lang="nl-NL" sz="2000" dirty="0" err="1"/>
              <a:t>the</a:t>
            </a:r>
            <a:r>
              <a:rPr lang="nl-NL" sz="2000" dirty="0"/>
              <a:t> </a:t>
            </a:r>
            <a:r>
              <a:rPr lang="nl-NL" sz="2000" dirty="0" err="1"/>
              <a:t>function</a:t>
            </a:r>
            <a:endParaRPr lang="nl-NL" sz="2000" dirty="0"/>
          </a:p>
        </p:txBody>
      </p:sp>
      <p:sp>
        <p:nvSpPr>
          <p:cNvPr id="4" name="Tekstvak 3">
            <a:extLst>
              <a:ext uri="{FF2B5EF4-FFF2-40B4-BE49-F238E27FC236}">
                <a16:creationId xmlns:a16="http://schemas.microsoft.com/office/drawing/2014/main" id="{56B72752-D034-114D-8F26-4382DB375EBF}"/>
              </a:ext>
            </a:extLst>
          </p:cNvPr>
          <p:cNvSpPr txBox="1"/>
          <p:nvPr/>
        </p:nvSpPr>
        <p:spPr>
          <a:xfrm>
            <a:off x="1953532"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1.4</a:t>
            </a:r>
          </a:p>
        </p:txBody>
      </p:sp>
    </p:spTree>
    <p:extLst>
      <p:ext uri="{BB962C8B-B14F-4D97-AF65-F5344CB8AC3E}">
        <p14:creationId xmlns:p14="http://schemas.microsoft.com/office/powerpoint/2010/main" val="88514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err="1"/>
              <a:t>History</a:t>
            </a:r>
            <a:r>
              <a:rPr lang="nl-NL" dirty="0"/>
              <a:t> of way of </a:t>
            </a:r>
            <a:r>
              <a:rPr lang="nl-NL" dirty="0" err="1"/>
              <a:t>programming</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Before</a:t>
            </a:r>
            <a:r>
              <a:rPr lang="nl-NL" dirty="0"/>
              <a:t> 1990, </a:t>
            </a:r>
            <a:r>
              <a:rPr lang="nl-NL" dirty="0" err="1"/>
              <a:t>every</a:t>
            </a:r>
            <a:r>
              <a:rPr lang="nl-NL" dirty="0"/>
              <a:t> </a:t>
            </a:r>
            <a:r>
              <a:rPr lang="nl-NL" dirty="0" err="1"/>
              <a:t>programmer</a:t>
            </a:r>
            <a:r>
              <a:rPr lang="nl-NL" dirty="0"/>
              <a:t> was </a:t>
            </a:r>
            <a:r>
              <a:rPr lang="nl-NL" dirty="0" err="1"/>
              <a:t>programming</a:t>
            </a:r>
            <a:r>
              <a:rPr lang="nl-NL" dirty="0"/>
              <a:t> </a:t>
            </a:r>
            <a:r>
              <a:rPr lang="nl-NL" dirty="0" err="1"/>
              <a:t>sequentially</a:t>
            </a:r>
            <a:r>
              <a:rPr lang="nl-NL" dirty="0"/>
              <a:t>. </a:t>
            </a:r>
          </a:p>
          <a:p>
            <a:endParaRPr lang="nl-NL" dirty="0"/>
          </a:p>
          <a:p>
            <a:r>
              <a:rPr lang="nl-NL" dirty="0"/>
              <a:t>Later, </a:t>
            </a:r>
            <a:r>
              <a:rPr lang="nl-NL" dirty="0" err="1"/>
              <a:t>programmers</a:t>
            </a:r>
            <a:r>
              <a:rPr lang="nl-NL" dirty="0"/>
              <a:t> </a:t>
            </a:r>
            <a:r>
              <a:rPr lang="nl-NL" dirty="0" err="1"/>
              <a:t>began</a:t>
            </a:r>
            <a:r>
              <a:rPr lang="nl-NL" dirty="0"/>
              <a:t> </a:t>
            </a:r>
            <a:r>
              <a:rPr lang="nl-NL" dirty="0" err="1"/>
              <a:t>programming</a:t>
            </a:r>
            <a:r>
              <a:rPr lang="nl-NL" dirty="0"/>
              <a:t> </a:t>
            </a:r>
            <a:r>
              <a:rPr lang="nl-NL" dirty="0" err="1"/>
              <a:t>with</a:t>
            </a:r>
            <a:r>
              <a:rPr lang="nl-NL" dirty="0"/>
              <a:t> </a:t>
            </a:r>
            <a:r>
              <a:rPr lang="nl-NL" dirty="0" err="1"/>
              <a:t>functions</a:t>
            </a:r>
            <a:r>
              <a:rPr lang="nl-NL" dirty="0"/>
              <a:t> </a:t>
            </a:r>
            <a:r>
              <a:rPr lang="nl-NL" dirty="0" err="1"/>
              <a:t>and</a:t>
            </a:r>
            <a:r>
              <a:rPr lang="nl-NL" dirty="0"/>
              <a:t> procedures.</a:t>
            </a:r>
          </a:p>
          <a:p>
            <a:endParaRPr lang="nl-NL" dirty="0"/>
          </a:p>
          <a:p>
            <a:r>
              <a:rPr lang="nl-NL" dirty="0"/>
              <a:t>In </a:t>
            </a:r>
            <a:r>
              <a:rPr lang="nl-NL" dirty="0" err="1"/>
              <a:t>the</a:t>
            </a:r>
            <a:r>
              <a:rPr lang="nl-NL" dirty="0"/>
              <a:t> 1990s, a </a:t>
            </a:r>
            <a:r>
              <a:rPr lang="nl-NL" dirty="0" err="1"/>
              <a:t>programming</a:t>
            </a:r>
            <a:r>
              <a:rPr lang="nl-NL" dirty="0"/>
              <a:t> standard </a:t>
            </a:r>
            <a:r>
              <a:rPr lang="nl-NL" dirty="0" err="1"/>
              <a:t>came</a:t>
            </a:r>
            <a:r>
              <a:rPr lang="nl-NL" dirty="0"/>
              <a:t>, </a:t>
            </a:r>
            <a:r>
              <a:rPr lang="nl-NL" dirty="0" err="1"/>
              <a:t>called</a:t>
            </a:r>
            <a:r>
              <a:rPr lang="nl-NL" dirty="0"/>
              <a:t>: </a:t>
            </a:r>
            <a:br>
              <a:rPr lang="nl-NL" dirty="0"/>
            </a:br>
            <a:br>
              <a:rPr lang="nl-NL" dirty="0"/>
            </a:br>
            <a:r>
              <a:rPr lang="nl-NL" b="1" dirty="0"/>
              <a:t>Object </a:t>
            </a:r>
            <a:r>
              <a:rPr lang="nl-NL" b="1" dirty="0" err="1"/>
              <a:t>Oriendted</a:t>
            </a:r>
            <a:r>
              <a:rPr lang="nl-NL" b="1" dirty="0"/>
              <a:t> Programming</a:t>
            </a:r>
          </a:p>
          <a:p>
            <a:endParaRPr lang="nl-NL" b="1" dirty="0"/>
          </a:p>
          <a:p>
            <a:r>
              <a:rPr lang="nl-NL" dirty="0" err="1"/>
              <a:t>Nowadays</a:t>
            </a:r>
            <a:r>
              <a:rPr lang="nl-NL" dirty="0"/>
              <a:t>, </a:t>
            </a:r>
            <a:r>
              <a:rPr lang="nl-NL" dirty="0" err="1"/>
              <a:t>this</a:t>
            </a:r>
            <a:r>
              <a:rPr lang="nl-NL" dirty="0"/>
              <a:t> has </a:t>
            </a:r>
            <a:r>
              <a:rPr lang="nl-NL" dirty="0" err="1"/>
              <a:t>become</a:t>
            </a:r>
            <a:r>
              <a:rPr lang="nl-NL" dirty="0"/>
              <a:t> </a:t>
            </a:r>
            <a:r>
              <a:rPr lang="nl-NL" dirty="0" err="1"/>
              <a:t>the</a:t>
            </a:r>
            <a:r>
              <a:rPr lang="nl-NL" dirty="0"/>
              <a:t> standard in </a:t>
            </a:r>
            <a:r>
              <a:rPr lang="nl-NL" dirty="0" err="1"/>
              <a:t>all</a:t>
            </a:r>
            <a:r>
              <a:rPr lang="nl-NL" dirty="0"/>
              <a:t> </a:t>
            </a:r>
            <a:r>
              <a:rPr lang="nl-NL" dirty="0" err="1"/>
              <a:t>programming</a:t>
            </a:r>
            <a:r>
              <a:rPr lang="nl-NL" dirty="0"/>
              <a:t> </a:t>
            </a:r>
            <a:r>
              <a:rPr lang="nl-NL" dirty="0" err="1"/>
              <a:t>languages</a:t>
            </a:r>
            <a:r>
              <a:rPr lang="nl-NL" dirty="0"/>
              <a:t>. </a:t>
            </a:r>
            <a:br>
              <a:rPr lang="nl-NL" dirty="0"/>
            </a:br>
            <a:r>
              <a:rPr lang="nl-NL" dirty="0" err="1"/>
              <a:t>Also</a:t>
            </a:r>
            <a:r>
              <a:rPr lang="nl-NL" dirty="0"/>
              <a:t> in Python!</a:t>
            </a:r>
          </a:p>
        </p:txBody>
      </p:sp>
    </p:spTree>
    <p:extLst>
      <p:ext uri="{BB962C8B-B14F-4D97-AF65-F5344CB8AC3E}">
        <p14:creationId xmlns:p14="http://schemas.microsoft.com/office/powerpoint/2010/main" val="418796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Object</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Question </a:t>
            </a:r>
            <a:r>
              <a:rPr lang="nl-NL" dirty="0" err="1"/>
              <a:t>to</a:t>
            </a:r>
            <a:r>
              <a:rPr lang="nl-NL" dirty="0"/>
              <a:t> </a:t>
            </a:r>
            <a:r>
              <a:rPr lang="nl-NL" dirty="0" err="1"/>
              <a:t>you</a:t>
            </a:r>
            <a:r>
              <a:rPr lang="nl-NL" dirty="0"/>
              <a:t>:</a:t>
            </a:r>
          </a:p>
          <a:p>
            <a:endParaRPr lang="nl-NL" dirty="0"/>
          </a:p>
          <a:p>
            <a:r>
              <a:rPr lang="nl-NL" dirty="0" err="1"/>
              <a:t>What</a:t>
            </a:r>
            <a:r>
              <a:rPr lang="nl-NL" dirty="0"/>
              <a:t> is a class?</a:t>
            </a:r>
          </a:p>
          <a:p>
            <a:endParaRPr lang="nl-NL" dirty="0"/>
          </a:p>
          <a:p>
            <a:r>
              <a:rPr lang="nl-NL" dirty="0" err="1"/>
              <a:t>What</a:t>
            </a:r>
            <a:r>
              <a:rPr lang="nl-NL" dirty="0"/>
              <a:t> is </a:t>
            </a:r>
            <a:r>
              <a:rPr lang="nl-NL" dirty="0" err="1"/>
              <a:t>an</a:t>
            </a:r>
            <a:r>
              <a:rPr lang="nl-NL" dirty="0"/>
              <a:t> object?</a:t>
            </a:r>
          </a:p>
        </p:txBody>
      </p:sp>
    </p:spTree>
    <p:extLst>
      <p:ext uri="{BB962C8B-B14F-4D97-AF65-F5344CB8AC3E}">
        <p14:creationId xmlns:p14="http://schemas.microsoft.com/office/powerpoint/2010/main" val="31898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dirty="0" err="1">
                <a:solidFill>
                  <a:srgbClr val="FF0000"/>
                </a:solidFill>
              </a:rPr>
              <a:t>Warning</a:t>
            </a:r>
            <a:r>
              <a:rPr lang="nl-NL" dirty="0">
                <a:solidFill>
                  <a:srgbClr val="FF0000"/>
                </a:solidFill>
              </a:rPr>
              <a:t>!</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endParaRPr lang="nl-NL" sz="1800" dirty="0"/>
          </a:p>
          <a:p>
            <a:endParaRPr lang="nl-NL" sz="1800" dirty="0"/>
          </a:p>
          <a:p>
            <a:endParaRPr lang="nl-NL" sz="1800" dirty="0"/>
          </a:p>
          <a:p>
            <a:endParaRPr lang="nl-NL" sz="1800" dirty="0"/>
          </a:p>
          <a:p>
            <a:r>
              <a:rPr lang="nl-NL" sz="1800" b="1" dirty="0">
                <a:solidFill>
                  <a:srgbClr val="FF0000"/>
                </a:solidFill>
              </a:rPr>
              <a:t>For Python Advanced, </a:t>
            </a:r>
            <a:r>
              <a:rPr lang="nl-NL" sz="1800" b="1" dirty="0" err="1">
                <a:solidFill>
                  <a:srgbClr val="FF0000"/>
                </a:solidFill>
              </a:rPr>
              <a:t>it</a:t>
            </a:r>
            <a:r>
              <a:rPr lang="nl-NL" sz="1800" b="1" dirty="0">
                <a:solidFill>
                  <a:srgbClr val="FF0000"/>
                </a:solidFill>
              </a:rPr>
              <a:t> is </a:t>
            </a:r>
            <a:r>
              <a:rPr lang="nl-NL" sz="1800" b="1" dirty="0" err="1">
                <a:solidFill>
                  <a:srgbClr val="FF0000"/>
                </a:solidFill>
              </a:rPr>
              <a:t>mandatory</a:t>
            </a:r>
            <a:r>
              <a:rPr lang="nl-NL" sz="1800" b="1" dirty="0">
                <a:solidFill>
                  <a:srgbClr val="FF0000"/>
                </a:solidFill>
              </a:rPr>
              <a:t> </a:t>
            </a:r>
            <a:r>
              <a:rPr lang="nl-NL" sz="1800" b="1" dirty="0" err="1">
                <a:solidFill>
                  <a:srgbClr val="FF0000"/>
                </a:solidFill>
              </a:rPr>
              <a:t>to</a:t>
            </a:r>
            <a:r>
              <a:rPr lang="nl-NL" sz="1800" b="1" dirty="0">
                <a:solidFill>
                  <a:srgbClr val="FF0000"/>
                </a:solidFill>
              </a:rPr>
              <a:t> have </a:t>
            </a:r>
            <a:r>
              <a:rPr lang="nl-NL" sz="1800" b="1" dirty="0" err="1">
                <a:solidFill>
                  <a:srgbClr val="FF0000"/>
                </a:solidFill>
              </a:rPr>
              <a:t>followed</a:t>
            </a:r>
            <a:r>
              <a:rPr lang="nl-NL" sz="1800" b="1" dirty="0">
                <a:solidFill>
                  <a:srgbClr val="FF0000"/>
                </a:solidFill>
              </a:rPr>
              <a:t> </a:t>
            </a:r>
            <a:r>
              <a:rPr lang="nl-NL" sz="1800" b="1" dirty="0" err="1">
                <a:solidFill>
                  <a:srgbClr val="FF0000"/>
                </a:solidFill>
              </a:rPr>
              <a:t>the</a:t>
            </a:r>
            <a:r>
              <a:rPr lang="nl-NL" sz="1800" b="1" dirty="0">
                <a:solidFill>
                  <a:srgbClr val="FF0000"/>
                </a:solidFill>
              </a:rPr>
              <a:t> course Python Fundamentals.</a:t>
            </a:r>
          </a:p>
          <a:p>
            <a:endParaRPr lang="nl-NL" sz="1800" b="1" dirty="0">
              <a:solidFill>
                <a:srgbClr val="FF0000"/>
              </a:solidFill>
            </a:endParaRPr>
          </a:p>
          <a:p>
            <a:endParaRPr lang="nl-NL" sz="1800" b="1" dirty="0">
              <a:solidFill>
                <a:srgbClr val="FF0000"/>
              </a:solidFill>
            </a:endParaRPr>
          </a:p>
          <a:p>
            <a:r>
              <a:rPr lang="nl-NL" sz="1800" b="1" dirty="0">
                <a:solidFill>
                  <a:srgbClr val="FF0000"/>
                </a:solidFill>
              </a:rPr>
              <a:t>Python Fundamentals is </a:t>
            </a:r>
            <a:r>
              <a:rPr lang="nl-NL" sz="1800" b="1" dirty="0" err="1">
                <a:solidFill>
                  <a:srgbClr val="FF0000"/>
                </a:solidFill>
              </a:rPr>
              <a:t>an</a:t>
            </a:r>
            <a:r>
              <a:rPr lang="nl-NL" sz="1800" b="1" dirty="0">
                <a:solidFill>
                  <a:srgbClr val="FF0000"/>
                </a:solidFill>
              </a:rPr>
              <a:t> entry </a:t>
            </a:r>
            <a:r>
              <a:rPr lang="nl-NL" sz="1800" b="1" dirty="0" err="1">
                <a:solidFill>
                  <a:srgbClr val="FF0000"/>
                </a:solidFill>
              </a:rPr>
              <a:t>requirement</a:t>
            </a:r>
            <a:r>
              <a:rPr lang="nl-NL" sz="1800" b="1" dirty="0">
                <a:solidFill>
                  <a:srgbClr val="FF0000"/>
                </a:solidFill>
              </a:rPr>
              <a:t> for Python Advanced. </a:t>
            </a:r>
          </a:p>
        </p:txBody>
      </p:sp>
    </p:spTree>
    <p:extLst>
      <p:ext uri="{BB962C8B-B14F-4D97-AF65-F5344CB8AC3E}">
        <p14:creationId xmlns:p14="http://schemas.microsoft.com/office/powerpoint/2010/main" val="105814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Entities</a:t>
            </a:r>
            <a:r>
              <a:rPr lang="nl-NL" dirty="0"/>
              <a:t> </a:t>
            </a:r>
            <a:r>
              <a:rPr lang="nl-NL" dirty="0" err="1"/>
              <a:t>from</a:t>
            </a:r>
            <a:r>
              <a:rPr lang="nl-NL" dirty="0"/>
              <a:t> </a:t>
            </a:r>
            <a:r>
              <a:rPr lang="nl-NL" dirty="0" err="1"/>
              <a:t>the</a:t>
            </a:r>
            <a:r>
              <a:rPr lang="nl-NL" dirty="0"/>
              <a:t> real </a:t>
            </a:r>
            <a:r>
              <a:rPr lang="nl-NL" dirty="0" err="1"/>
              <a:t>world</a:t>
            </a:r>
            <a:r>
              <a:rPr lang="nl-NL" dirty="0"/>
              <a:t> are </a:t>
            </a:r>
            <a:r>
              <a:rPr lang="nl-NL" dirty="0" err="1"/>
              <a:t>supposed</a:t>
            </a:r>
            <a:r>
              <a:rPr lang="nl-NL" dirty="0"/>
              <a:t> </a:t>
            </a:r>
            <a:r>
              <a:rPr lang="nl-NL" dirty="0" err="1"/>
              <a:t>to</a:t>
            </a:r>
            <a:r>
              <a:rPr lang="nl-NL" dirty="0"/>
              <a:t> </a:t>
            </a:r>
            <a:r>
              <a:rPr lang="nl-NL" dirty="0" err="1"/>
              <a:t>be</a:t>
            </a:r>
            <a:r>
              <a:rPr lang="nl-NL" dirty="0"/>
              <a:t> made in software.</a:t>
            </a:r>
          </a:p>
          <a:p>
            <a:endParaRPr lang="nl-NL" dirty="0"/>
          </a:p>
          <a:p>
            <a:r>
              <a:rPr lang="nl-NL" dirty="0"/>
              <a:t>Goal: Make domain classes for </a:t>
            </a:r>
            <a:r>
              <a:rPr lang="nl-NL" dirty="0" err="1"/>
              <a:t>the</a:t>
            </a:r>
            <a:r>
              <a:rPr lang="nl-NL" dirty="0"/>
              <a:t> Python </a:t>
            </a:r>
            <a:r>
              <a:rPr lang="nl-NL" dirty="0" err="1"/>
              <a:t>application</a:t>
            </a:r>
            <a:endParaRPr lang="nl-NL" dirty="0"/>
          </a:p>
          <a:p>
            <a:endParaRPr lang="nl-NL" dirty="0"/>
          </a:p>
          <a:p>
            <a:r>
              <a:rPr lang="nl-NL" dirty="0" err="1"/>
              <a:t>With</a:t>
            </a:r>
            <a:r>
              <a:rPr lang="nl-NL" dirty="0"/>
              <a:t> </a:t>
            </a:r>
            <a:r>
              <a:rPr lang="nl-NL" dirty="0" err="1"/>
              <a:t>the</a:t>
            </a:r>
            <a:r>
              <a:rPr lang="nl-NL" dirty="0"/>
              <a:t> help of a domain class, </a:t>
            </a:r>
            <a:r>
              <a:rPr lang="nl-NL" dirty="0" err="1"/>
              <a:t>you</a:t>
            </a:r>
            <a:r>
              <a:rPr lang="nl-NL" dirty="0"/>
              <a:t> </a:t>
            </a:r>
            <a:r>
              <a:rPr lang="nl-NL" dirty="0" err="1"/>
              <a:t>can</a:t>
            </a:r>
            <a:r>
              <a:rPr lang="nl-NL" dirty="0"/>
              <a:t> make domain </a:t>
            </a:r>
            <a:r>
              <a:rPr lang="nl-NL" dirty="0" err="1"/>
              <a:t>objects</a:t>
            </a:r>
            <a:r>
              <a:rPr lang="nl-NL" dirty="0"/>
              <a:t>.</a:t>
            </a:r>
          </a:p>
          <a:p>
            <a:endParaRPr lang="nl-NL" dirty="0"/>
          </a:p>
          <a:p>
            <a:pPr marL="0" indent="0">
              <a:buNone/>
            </a:pPr>
            <a:endParaRPr lang="nl-NL" dirty="0"/>
          </a:p>
          <a:p>
            <a:pPr lvl="1"/>
            <a:endParaRPr lang="nl-NL" dirty="0"/>
          </a:p>
        </p:txBody>
      </p:sp>
    </p:spTree>
    <p:extLst>
      <p:ext uri="{BB962C8B-B14F-4D97-AF65-F5344CB8AC3E}">
        <p14:creationId xmlns:p14="http://schemas.microsoft.com/office/powerpoint/2010/main" val="111599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A class </a:t>
            </a:r>
            <a:r>
              <a:rPr lang="nl-NL" dirty="0" err="1"/>
              <a:t>can</a:t>
            </a:r>
            <a:r>
              <a:rPr lang="nl-NL" dirty="0"/>
              <a:t> </a:t>
            </a:r>
            <a:r>
              <a:rPr lang="nl-NL" dirty="0" err="1"/>
              <a:t>be</a:t>
            </a:r>
            <a:r>
              <a:rPr lang="nl-NL" dirty="0"/>
              <a:t> </a:t>
            </a:r>
            <a:r>
              <a:rPr lang="nl-NL" dirty="0" err="1"/>
              <a:t>compared</a:t>
            </a:r>
            <a:r>
              <a:rPr lang="nl-NL" dirty="0"/>
              <a:t> </a:t>
            </a:r>
            <a:r>
              <a:rPr lang="nl-NL" dirty="0" err="1"/>
              <a:t>to</a:t>
            </a:r>
            <a:r>
              <a:rPr lang="nl-NL" dirty="0"/>
              <a:t> a </a:t>
            </a:r>
            <a:r>
              <a:rPr lang="nl-NL" dirty="0" err="1"/>
              <a:t>plaster</a:t>
            </a:r>
            <a:r>
              <a:rPr lang="nl-NL" dirty="0"/>
              <a:t>.</a:t>
            </a:r>
          </a:p>
          <a:p>
            <a:r>
              <a:rPr lang="nl-NL" dirty="0"/>
              <a:t>An object </a:t>
            </a:r>
            <a:r>
              <a:rPr lang="nl-NL" dirty="0" err="1"/>
              <a:t>be</a:t>
            </a:r>
            <a:r>
              <a:rPr lang="nl-NL" dirty="0"/>
              <a:t> </a:t>
            </a:r>
            <a:r>
              <a:rPr lang="nl-NL" dirty="0" err="1"/>
              <a:t>compared</a:t>
            </a:r>
            <a:r>
              <a:rPr lang="nl-NL" dirty="0"/>
              <a:t> </a:t>
            </a:r>
            <a:r>
              <a:rPr lang="nl-NL" dirty="0" err="1"/>
              <a:t>to</a:t>
            </a:r>
            <a:r>
              <a:rPr lang="nl-NL" dirty="0"/>
              <a:t> a cast. </a:t>
            </a:r>
          </a:p>
          <a:p>
            <a:endParaRPr lang="nl-NL" dirty="0"/>
          </a:p>
          <a:p>
            <a:r>
              <a:rPr lang="nl-NL" dirty="0"/>
              <a:t>Casts </a:t>
            </a:r>
            <a:r>
              <a:rPr lang="nl-NL" dirty="0" err="1"/>
              <a:t>can</a:t>
            </a:r>
            <a:r>
              <a:rPr lang="nl-NL" dirty="0"/>
              <a:t> </a:t>
            </a:r>
            <a:r>
              <a:rPr lang="nl-NL" dirty="0" err="1"/>
              <a:t>be</a:t>
            </a:r>
            <a:r>
              <a:rPr lang="nl-NL" dirty="0"/>
              <a:t> made </a:t>
            </a:r>
            <a:r>
              <a:rPr lang="nl-NL" dirty="0" err="1"/>
              <a:t>with</a:t>
            </a:r>
            <a:r>
              <a:rPr lang="nl-NL" dirty="0"/>
              <a:t> </a:t>
            </a:r>
            <a:r>
              <a:rPr lang="nl-NL" dirty="0" err="1"/>
              <a:t>plasters</a:t>
            </a:r>
            <a:r>
              <a:rPr lang="nl-NL" dirty="0"/>
              <a:t>.</a:t>
            </a:r>
          </a:p>
          <a:p>
            <a:endParaRPr lang="nl-NL" dirty="0"/>
          </a:p>
          <a:p>
            <a:r>
              <a:rPr lang="nl-NL" dirty="0" err="1"/>
              <a:t>Example</a:t>
            </a:r>
            <a:r>
              <a:rPr lang="nl-NL" dirty="0"/>
              <a:t>:</a:t>
            </a:r>
            <a:br>
              <a:rPr lang="nl-NL" dirty="0"/>
            </a:br>
            <a:r>
              <a:rPr lang="nl-NL" dirty="0"/>
              <a:t>A cast of a Hand is made out of </a:t>
            </a:r>
            <a:br>
              <a:rPr lang="nl-NL" dirty="0"/>
            </a:br>
            <a:r>
              <a:rPr lang="nl-NL" dirty="0"/>
              <a:t>a </a:t>
            </a:r>
            <a:r>
              <a:rPr lang="nl-NL" dirty="0" err="1"/>
              <a:t>plaster</a:t>
            </a:r>
            <a:r>
              <a:rPr lang="nl-NL" dirty="0"/>
              <a:t> of </a:t>
            </a:r>
            <a:r>
              <a:rPr lang="nl-NL" dirty="0" err="1"/>
              <a:t>the</a:t>
            </a:r>
            <a:r>
              <a:rPr lang="nl-NL" dirty="0"/>
              <a:t> Hand.</a:t>
            </a:r>
          </a:p>
          <a:p>
            <a:r>
              <a:rPr lang="nl-NL" dirty="0"/>
              <a:t>Cast of a Hand = Object</a:t>
            </a:r>
          </a:p>
          <a:p>
            <a:r>
              <a:rPr lang="nl-NL" dirty="0" err="1"/>
              <a:t>Plaster</a:t>
            </a:r>
            <a:r>
              <a:rPr lang="nl-NL" dirty="0"/>
              <a:t> of </a:t>
            </a:r>
            <a:r>
              <a:rPr lang="nl-NL" dirty="0" err="1"/>
              <a:t>the</a:t>
            </a:r>
            <a:r>
              <a:rPr lang="nl-NL" dirty="0"/>
              <a:t> Hand = Class</a:t>
            </a:r>
          </a:p>
          <a:p>
            <a:endParaRPr lang="nl-NL" dirty="0"/>
          </a:p>
          <a:p>
            <a:r>
              <a:rPr lang="nl-NL" dirty="0" err="1"/>
              <a:t>Each</a:t>
            </a:r>
            <a:r>
              <a:rPr lang="nl-NL" dirty="0"/>
              <a:t> object is different </a:t>
            </a:r>
            <a:r>
              <a:rPr lang="nl-NL" dirty="0" err="1"/>
              <a:t>with</a:t>
            </a:r>
            <a:r>
              <a:rPr lang="nl-NL" dirty="0"/>
              <a:t> </a:t>
            </a:r>
            <a:r>
              <a:rPr lang="nl-NL" dirty="0" err="1"/>
              <a:t>its</a:t>
            </a:r>
            <a:r>
              <a:rPr lang="nl-NL" dirty="0"/>
              <a:t> </a:t>
            </a:r>
            <a:r>
              <a:rPr lang="nl-NL" dirty="0" err="1"/>
              <a:t>own</a:t>
            </a:r>
            <a:br>
              <a:rPr lang="nl-NL" dirty="0"/>
            </a:br>
            <a:r>
              <a:rPr lang="nl-NL" dirty="0" err="1"/>
              <a:t>characteristics</a:t>
            </a:r>
            <a:r>
              <a:rPr lang="nl-NL" dirty="0"/>
              <a:t> (</a:t>
            </a:r>
            <a:r>
              <a:rPr lang="nl-NL" dirty="0" err="1"/>
              <a:t>attributes</a:t>
            </a:r>
            <a:r>
              <a:rPr lang="nl-NL" dirty="0"/>
              <a:t>) </a:t>
            </a:r>
            <a:r>
              <a:rPr lang="nl-NL" dirty="0" err="1"/>
              <a:t>and</a:t>
            </a:r>
            <a:r>
              <a:rPr lang="nl-NL" dirty="0"/>
              <a:t> </a:t>
            </a:r>
            <a:br>
              <a:rPr lang="nl-NL" dirty="0"/>
            </a:br>
            <a:r>
              <a:rPr lang="nl-NL" dirty="0" err="1"/>
              <a:t>behaviour</a:t>
            </a:r>
            <a:r>
              <a:rPr lang="nl-NL" dirty="0"/>
              <a:t> (</a:t>
            </a:r>
            <a:r>
              <a:rPr lang="nl-NL" dirty="0" err="1"/>
              <a:t>mehods</a:t>
            </a:r>
            <a:r>
              <a:rPr lang="nl-NL" dirty="0"/>
              <a:t>).</a:t>
            </a:r>
          </a:p>
          <a:p>
            <a:endParaRPr lang="nl-NL" dirty="0"/>
          </a:p>
          <a:p>
            <a:pPr marL="0" indent="0">
              <a:buNone/>
            </a:pPr>
            <a:endParaRPr lang="nl-NL" dirty="0"/>
          </a:p>
          <a:p>
            <a:pPr lvl="1"/>
            <a:endParaRPr lang="nl-NL" dirty="0"/>
          </a:p>
        </p:txBody>
      </p:sp>
      <p:sp>
        <p:nvSpPr>
          <p:cNvPr id="4" name="Tekstvak 3">
            <a:extLst>
              <a:ext uri="{FF2B5EF4-FFF2-40B4-BE49-F238E27FC236}">
                <a16:creationId xmlns:a16="http://schemas.microsoft.com/office/drawing/2014/main" id="{2C982E4D-9C6E-22E3-6525-ECA62A5E1DEC}"/>
              </a:ext>
            </a:extLst>
          </p:cNvPr>
          <p:cNvSpPr txBox="1"/>
          <p:nvPr/>
        </p:nvSpPr>
        <p:spPr>
          <a:xfrm>
            <a:off x="5832400" y="7236221"/>
            <a:ext cx="4331635" cy="215444"/>
          </a:xfrm>
          <a:prstGeom prst="rect">
            <a:avLst/>
          </a:prstGeom>
          <a:noFill/>
        </p:spPr>
        <p:txBody>
          <a:bodyPr wrap="none" rtlCol="0">
            <a:spAutoFit/>
          </a:bodyPr>
          <a:lstStyle/>
          <a:p>
            <a:pPr algn="l"/>
            <a:r>
              <a:rPr lang="nl-NL" sz="800" i="1" dirty="0">
                <a:solidFill>
                  <a:schemeClr val="tx1"/>
                </a:solidFill>
                <a:latin typeface="+mn-lt"/>
              </a:rPr>
              <a:t>Source picture: </a:t>
            </a:r>
            <a:r>
              <a:rPr lang="nl-NL" sz="800" i="1" dirty="0">
                <a:solidFill>
                  <a:schemeClr val="tx1"/>
                </a:solidFill>
                <a:latin typeface="+mn-lt"/>
                <a:hlinkClick r:id="rId2"/>
              </a:rPr>
              <a:t>https://i.pinimg.com/originals/be/30/c9/be30c9788460cad517028306f4259cb4.jpg</a:t>
            </a:r>
            <a:r>
              <a:rPr lang="nl-NL" sz="800" i="1" dirty="0">
                <a:solidFill>
                  <a:schemeClr val="tx1"/>
                </a:solidFill>
                <a:latin typeface="+mn-lt"/>
              </a:rPr>
              <a:t> </a:t>
            </a:r>
          </a:p>
        </p:txBody>
      </p:sp>
      <p:pic>
        <p:nvPicPr>
          <p:cNvPr id="6" name="Afbeelding 5" descr="Afbeelding met overdekt, kunst&#10;&#10;Automatisch gegenereerde beschrijving">
            <a:extLst>
              <a:ext uri="{FF2B5EF4-FFF2-40B4-BE49-F238E27FC236}">
                <a16:creationId xmlns:a16="http://schemas.microsoft.com/office/drawing/2014/main" id="{BC04A0D1-2192-9437-3FDB-B432A3BA3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373" y="3131765"/>
            <a:ext cx="4717394" cy="3779837"/>
          </a:xfrm>
          <a:prstGeom prst="rect">
            <a:avLst/>
          </a:prstGeom>
        </p:spPr>
      </p:pic>
    </p:spTree>
    <p:extLst>
      <p:ext uri="{BB962C8B-B14F-4D97-AF65-F5344CB8AC3E}">
        <p14:creationId xmlns:p14="http://schemas.microsoft.com/office/powerpoint/2010/main" val="316261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20362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295718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778832"/>
            <a:ext cx="1247389" cy="1090976"/>
            <a:chOff x="5809340" y="3350573"/>
            <a:chExt cx="1247389" cy="1090976"/>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6322162" y="5929221"/>
            <a:ext cx="1077727" cy="1090976"/>
            <a:chOff x="5945810" y="5676841"/>
            <a:chExt cx="1077727" cy="1090976"/>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naam: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587235"/>
            <a:ext cx="1500215" cy="1097165"/>
            <a:chOff x="7139911" y="4309715"/>
            <a:chExt cx="1500215" cy="109716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38392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187305"/>
            <a:ext cx="2163311" cy="1682503"/>
            <a:chOff x="5809340" y="2759046"/>
            <a:chExt cx="2163311" cy="1682503"/>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sp>
          <p:nvSpPr>
            <p:cNvPr id="15" name="Rechthoekige toelichting 14">
              <a:extLst>
                <a:ext uri="{FF2B5EF4-FFF2-40B4-BE49-F238E27FC236}">
                  <a16:creationId xmlns:a16="http://schemas.microsoft.com/office/drawing/2014/main" id="{E71DEAAB-D6EC-C047-AE32-45F1B7692677}"/>
                </a:ext>
              </a:extLst>
            </p:cNvPr>
            <p:cNvSpPr/>
            <p:nvPr/>
          </p:nvSpPr>
          <p:spPr>
            <a:xfrm>
              <a:off x="6639085" y="2759046"/>
              <a:ext cx="1333566" cy="400105"/>
            </a:xfrm>
            <a:prstGeom prst="wedgeRectCallout">
              <a:avLst>
                <a:gd name="adj1" fmla="val -47994"/>
                <a:gd name="adj2" fmla="val 103781"/>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Peter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t>
              </a:r>
              <a:r>
                <a:rPr kumimoji="0" lang="nl-NL" sz="1000" b="0" i="0" u="none" strike="noStrike" cap="none" spc="0" normalizeH="0" baseline="0" dirty="0" err="1">
                  <a:ln>
                    <a:noFill/>
                  </a:ln>
                  <a:solidFill>
                    <a:srgbClr val="000000"/>
                  </a:solidFill>
                  <a:effectLst/>
                  <a:uFillTx/>
                  <a:latin typeface="+mn-lt"/>
                  <a:ea typeface="+mn-ea"/>
                  <a:cs typeface="+mn-cs"/>
                  <a:sym typeface="Helvetica"/>
                </a:rPr>
                <a:t>Urecht</a:t>
              </a:r>
              <a:endParaRPr kumimoji="0" lang="nl-NL" sz="1000" b="0" i="0" u="none" strike="noStrike" cap="none" spc="0" normalizeH="0" baseline="0" dirty="0">
                <a:ln>
                  <a:noFill/>
                </a:ln>
                <a:solidFill>
                  <a:srgbClr val="000000"/>
                </a:solidFill>
                <a:effectLst/>
                <a:uFillTx/>
                <a:latin typeface="+mn-lt"/>
                <a:ea typeface="+mn-ea"/>
                <a:cs typeface="+mn-cs"/>
                <a:sym typeface="Helvetica"/>
              </a:endParaRP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5627504" y="5373504"/>
            <a:ext cx="1772385" cy="1646693"/>
            <a:chOff x="5251152" y="5121124"/>
            <a:chExt cx="1772385" cy="1646693"/>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sp>
          <p:nvSpPr>
            <p:cNvPr id="19" name="Rechthoekige toelichting 18">
              <a:extLst>
                <a:ext uri="{FF2B5EF4-FFF2-40B4-BE49-F238E27FC236}">
                  <a16:creationId xmlns:a16="http://schemas.microsoft.com/office/drawing/2014/main" id="{D7C85596-4715-284A-8476-E9CDCEC7A2F7}"/>
                </a:ext>
              </a:extLst>
            </p:cNvPr>
            <p:cNvSpPr/>
            <p:nvPr/>
          </p:nvSpPr>
          <p:spPr>
            <a:xfrm>
              <a:off x="5251152" y="5121124"/>
              <a:ext cx="1333566" cy="400105"/>
            </a:xfrm>
            <a:prstGeom prst="wedgeRectCallout">
              <a:avLst>
                <a:gd name="adj1" fmla="val 36474"/>
                <a:gd name="adj2" fmla="val 83908"/>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Kim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057355"/>
            <a:ext cx="1738613" cy="1627045"/>
            <a:chOff x="7139911" y="3779835"/>
            <a:chExt cx="1738613" cy="162704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sp>
          <p:nvSpPr>
            <p:cNvPr id="23" name="Rechthoekige toelichting 22">
              <a:extLst>
                <a:ext uri="{FF2B5EF4-FFF2-40B4-BE49-F238E27FC236}">
                  <a16:creationId xmlns:a16="http://schemas.microsoft.com/office/drawing/2014/main" id="{473AC98E-96DE-2847-A821-E85A7A6CDA8F}"/>
                </a:ext>
              </a:extLst>
            </p:cNvPr>
            <p:cNvSpPr/>
            <p:nvPr/>
          </p:nvSpPr>
          <p:spPr>
            <a:xfrm>
              <a:off x="7544958" y="3779835"/>
              <a:ext cx="1333566" cy="400105"/>
            </a:xfrm>
            <a:prstGeom prst="wedgeRectCallout">
              <a:avLst>
                <a:gd name="adj1" fmla="val 2687"/>
                <a:gd name="adj2" fmla="val 90533"/>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Janneke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3192053" y="5826397"/>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3"/>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tell</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1579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chemeClr val="tx1">
                    <a:lumMod val="75000"/>
                    <a:lumOff val="25000"/>
                  </a:schemeClr>
                </a:solidFill>
                <a:effectLst/>
                <a:uFillTx/>
                <a:latin typeface="+mn-lt"/>
                <a:ea typeface="+mn-ea"/>
                <a:cs typeface="+mn-cs"/>
                <a:sym typeface="Helvetica"/>
              </a:rPr>
              <a:t>str</a:t>
            </a:r>
            <a:endPar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endParaRP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2308320"/>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upper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lower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split()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strip()</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join</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title</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capitalize</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replace</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upper</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6336525" y="400729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
        <p:nvSpPr>
          <p:cNvPr id="32" name="Tekstvak 31">
            <a:extLst>
              <a:ext uri="{FF2B5EF4-FFF2-40B4-BE49-F238E27FC236}">
                <a16:creationId xmlns:a16="http://schemas.microsoft.com/office/drawing/2014/main" id="{2DE2DF73-8C61-5A48-8FC3-E466D5E24213}"/>
              </a:ext>
            </a:extLst>
          </p:cNvPr>
          <p:cNvSpPr txBox="1"/>
          <p:nvPr/>
        </p:nvSpPr>
        <p:spPr>
          <a:xfrm>
            <a:off x="7706416" y="4852138"/>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hello</a:t>
            </a:r>
            <a:r>
              <a:rPr lang="nl-NL" dirty="0">
                <a:solidFill>
                  <a:schemeClr val="tx1"/>
                </a:solidFill>
                <a:latin typeface="+mn-lt"/>
              </a:rPr>
              <a:t> </a:t>
            </a:r>
            <a:r>
              <a:rPr lang="nl-NL" dirty="0" err="1">
                <a:solidFill>
                  <a:schemeClr val="tx1"/>
                </a:solidFill>
                <a:latin typeface="+mn-lt"/>
              </a:rPr>
              <a:t>world</a:t>
            </a:r>
            <a:r>
              <a:rPr lang="nl-NL" dirty="0">
                <a:solidFill>
                  <a:schemeClr val="tx1"/>
                </a:solidFill>
                <a:latin typeface="+mn-lt"/>
              </a:rPr>
              <a:t>'</a:t>
            </a:r>
          </a:p>
        </p:txBody>
      </p:sp>
    </p:spTree>
    <p:extLst>
      <p:ext uri="{BB962C8B-B14F-4D97-AF65-F5344CB8AC3E}">
        <p14:creationId xmlns:p14="http://schemas.microsoft.com/office/powerpoint/2010/main" val="53166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list</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1477323"/>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append</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insert</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extend</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pop()</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sort</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sort</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[1, 2, 3]</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5616376" y="4007293"/>
            <a:ext cx="3672407"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Tree>
    <p:extLst>
      <p:ext uri="{BB962C8B-B14F-4D97-AF65-F5344CB8AC3E}">
        <p14:creationId xmlns:p14="http://schemas.microsoft.com/office/powerpoint/2010/main" val="206550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F3019-0A1F-D748-889A-DE6579A901BA}"/>
              </a:ext>
            </a:extLst>
          </p:cNvPr>
          <p:cNvSpPr>
            <a:spLocks noGrp="1"/>
          </p:cNvSpPr>
          <p:nvPr>
            <p:ph type="title"/>
          </p:nvPr>
        </p:nvSpPr>
        <p:spPr/>
        <p:txBody>
          <a:bodyPr/>
          <a:lstStyle/>
          <a:p>
            <a:r>
              <a:rPr lang="nl-NL"/>
              <a:t>Turtle</a:t>
            </a:r>
          </a:p>
        </p:txBody>
      </p:sp>
      <p:sp>
        <p:nvSpPr>
          <p:cNvPr id="3" name="Tijdelijke aanduiding voor inhoud 2">
            <a:extLst>
              <a:ext uri="{FF2B5EF4-FFF2-40B4-BE49-F238E27FC236}">
                <a16:creationId xmlns:a16="http://schemas.microsoft.com/office/drawing/2014/main" id="{4FD4E5EF-22C0-0A48-B65E-F719BBEADE77}"/>
              </a:ext>
            </a:extLst>
          </p:cNvPr>
          <p:cNvSpPr>
            <a:spLocks noGrp="1"/>
          </p:cNvSpPr>
          <p:nvPr>
            <p:ph idx="1"/>
          </p:nvPr>
        </p:nvSpPr>
        <p:spPr/>
        <p:txBody>
          <a:bodyPr/>
          <a:lstStyle/>
          <a:p>
            <a:pPr marL="0" indent="0">
              <a:buNone/>
            </a:pPr>
            <a:r>
              <a:rPr lang="nl-NL"/>
              <a:t>Draw a polygon with turtle.</a:t>
            </a:r>
          </a:p>
          <a:p>
            <a:endParaRPr lang="nl-NL"/>
          </a:p>
          <a:p>
            <a:r>
              <a:rPr lang="nl-NL"/>
              <a:t>Check out the different methods that you can use with turtle</a:t>
            </a:r>
          </a:p>
          <a:p>
            <a:pPr lvl="1"/>
            <a:r>
              <a:rPr lang="nl-NL"/>
              <a:t>in particular: forward and left</a:t>
            </a:r>
          </a:p>
          <a:p>
            <a:r>
              <a:rPr lang="nl-NL"/>
              <a:t>Import turtle</a:t>
            </a:r>
          </a:p>
          <a:p>
            <a:r>
              <a:rPr lang="nl-NL"/>
              <a:t>End the program with turtle.done()</a:t>
            </a:r>
          </a:p>
          <a:p>
            <a:r>
              <a:rPr lang="nl-NL"/>
              <a:t>Draw a square</a:t>
            </a:r>
          </a:p>
          <a:p>
            <a:r>
              <a:rPr lang="nl-NL"/>
              <a:t>Draw a polygon</a:t>
            </a:r>
          </a:p>
          <a:p>
            <a:pPr lvl="1"/>
            <a:r>
              <a:rPr lang="nl-NL"/>
              <a:t>Calculate the angle of each corner </a:t>
            </a:r>
            <a:r>
              <a:rPr lang="nl-NL">
                <a:hlinkClick r:id="rId2"/>
              </a:rPr>
              <a:t>https://nl.wikipedia.org/wiki/Regelmatige_veelhoek</a:t>
            </a:r>
            <a:endParaRPr lang="nl-NL"/>
          </a:p>
          <a:p>
            <a:pPr lvl="1"/>
            <a:endParaRPr lang="nl-NL"/>
          </a:p>
        </p:txBody>
      </p:sp>
      <p:pic>
        <p:nvPicPr>
          <p:cNvPr id="8" name="Afbeelding 7">
            <a:extLst>
              <a:ext uri="{FF2B5EF4-FFF2-40B4-BE49-F238E27FC236}">
                <a16:creationId xmlns:a16="http://schemas.microsoft.com/office/drawing/2014/main" id="{41A1811C-BCB1-6B41-8E04-551EE4F236BF}"/>
              </a:ext>
            </a:extLst>
          </p:cNvPr>
          <p:cNvPicPr>
            <a:picLocks noChangeAspect="1"/>
          </p:cNvPicPr>
          <p:nvPr/>
        </p:nvPicPr>
        <p:blipFill>
          <a:blip r:embed="rId3"/>
          <a:stretch>
            <a:fillRect/>
          </a:stretch>
        </p:blipFill>
        <p:spPr>
          <a:xfrm>
            <a:off x="6480472" y="3635821"/>
            <a:ext cx="3485732" cy="3563813"/>
          </a:xfrm>
          <a:prstGeom prst="rect">
            <a:avLst/>
          </a:prstGeom>
        </p:spPr>
      </p:pic>
      <p:sp>
        <p:nvSpPr>
          <p:cNvPr id="4" name="Tekstvak 3">
            <a:extLst>
              <a:ext uri="{FF2B5EF4-FFF2-40B4-BE49-F238E27FC236}">
                <a16:creationId xmlns:a16="http://schemas.microsoft.com/office/drawing/2014/main" id="{BDF1484F-0080-61F8-4925-71C7F222236A}"/>
              </a:ext>
            </a:extLst>
          </p:cNvPr>
          <p:cNvSpPr txBox="1"/>
          <p:nvPr/>
        </p:nvSpPr>
        <p:spPr>
          <a:xfrm>
            <a:off x="1944688" y="386318"/>
            <a:ext cx="5111848"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1.5 or </a:t>
            </a:r>
            <a:r>
              <a:rPr lang="nl-NL" dirty="0" err="1">
                <a:solidFill>
                  <a:schemeClr val="bg2">
                    <a:lumMod val="50000"/>
                  </a:schemeClr>
                </a:solidFill>
                <a:latin typeface="+mn-lt"/>
              </a:rPr>
              <a:t>demonstration</a:t>
            </a:r>
            <a:r>
              <a:rPr lang="nl-NL" dirty="0">
                <a:solidFill>
                  <a:schemeClr val="bg2">
                    <a:lumMod val="50000"/>
                  </a:schemeClr>
                </a:solidFill>
                <a:latin typeface="+mn-lt"/>
              </a:rPr>
              <a:t> </a:t>
            </a:r>
            <a:r>
              <a:rPr lang="nl-NL" dirty="0" err="1">
                <a:solidFill>
                  <a:schemeClr val="bg2">
                    <a:lumMod val="50000"/>
                  </a:schemeClr>
                </a:solidFill>
                <a:latin typeface="+mn-lt"/>
              </a:rPr>
              <a:t>by</a:t>
            </a:r>
            <a:r>
              <a:rPr lang="nl-NL" dirty="0">
                <a:solidFill>
                  <a:schemeClr val="bg2">
                    <a:lumMod val="50000"/>
                  </a:schemeClr>
                </a:solidFill>
                <a:latin typeface="+mn-lt"/>
              </a:rPr>
              <a:t> </a:t>
            </a:r>
            <a:r>
              <a:rPr lang="nl-NL" dirty="0" err="1">
                <a:solidFill>
                  <a:schemeClr val="bg2">
                    <a:lumMod val="50000"/>
                  </a:schemeClr>
                </a:solidFill>
                <a:latin typeface="+mn-lt"/>
              </a:rPr>
              <a:t>the</a:t>
            </a:r>
            <a:r>
              <a:rPr lang="nl-NL" dirty="0">
                <a:solidFill>
                  <a:schemeClr val="bg2">
                    <a:lumMod val="50000"/>
                  </a:schemeClr>
                </a:solidFill>
                <a:latin typeface="+mn-lt"/>
              </a:rPr>
              <a:t> trainer</a:t>
            </a:r>
          </a:p>
        </p:txBody>
      </p:sp>
    </p:spTree>
    <p:extLst>
      <p:ext uri="{BB962C8B-B14F-4D97-AF65-F5344CB8AC3E}">
        <p14:creationId xmlns:p14="http://schemas.microsoft.com/office/powerpoint/2010/main" val="122768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First </a:t>
            </a:r>
            <a:r>
              <a:rPr lang="nl-NL" dirty="0" err="1"/>
              <a:t>define</a:t>
            </a:r>
            <a:r>
              <a:rPr lang="nl-NL" dirty="0"/>
              <a:t> a class </a:t>
            </a:r>
            <a:r>
              <a:rPr lang="nl-NL" dirty="0" err="1"/>
              <a:t>with</a:t>
            </a:r>
            <a:r>
              <a:rPr lang="nl-NL" dirty="0"/>
              <a:t> </a:t>
            </a:r>
            <a:r>
              <a:rPr lang="nl-NL" dirty="0" err="1"/>
              <a:t>the</a:t>
            </a:r>
            <a:r>
              <a:rPr lang="nl-NL" dirty="0"/>
              <a:t> </a:t>
            </a:r>
            <a:r>
              <a:rPr lang="nl-NL" dirty="0" err="1"/>
              <a:t>keyword</a:t>
            </a:r>
            <a:r>
              <a:rPr lang="nl-NL" dirty="0"/>
              <a:t> </a:t>
            </a:r>
            <a:r>
              <a:rPr lang="nl-NL" b="1" dirty="0"/>
              <a:t>class</a:t>
            </a:r>
          </a:p>
          <a:p>
            <a:r>
              <a:rPr lang="nl-NL" dirty="0" err="1"/>
              <a:t>Instantiate</a:t>
            </a:r>
            <a:r>
              <a:rPr lang="nl-NL" dirty="0"/>
              <a:t> </a:t>
            </a:r>
            <a:r>
              <a:rPr lang="nl-NL" dirty="0" err="1"/>
              <a:t>an</a:t>
            </a:r>
            <a:r>
              <a:rPr lang="nl-NL" dirty="0"/>
              <a:t> object </a:t>
            </a:r>
            <a:r>
              <a:rPr lang="nl-NL" dirty="0" err="1"/>
              <a:t>with</a:t>
            </a:r>
            <a:r>
              <a:rPr lang="nl-NL" dirty="0"/>
              <a:t> </a:t>
            </a:r>
            <a:r>
              <a:rPr lang="nl-NL" dirty="0" err="1"/>
              <a:t>the</a:t>
            </a:r>
            <a:r>
              <a:rPr lang="nl-NL" dirty="0"/>
              <a:t> class</a:t>
            </a:r>
          </a:p>
          <a:p>
            <a:r>
              <a:rPr lang="nl-NL" dirty="0"/>
              <a:t>Set </a:t>
            </a:r>
            <a:r>
              <a:rPr lang="nl-NL" dirty="0" err="1"/>
              <a:t>the</a:t>
            </a:r>
            <a:r>
              <a:rPr lang="nl-NL" dirty="0"/>
              <a:t> state of </a:t>
            </a:r>
            <a:r>
              <a:rPr lang="nl-NL" dirty="0" err="1"/>
              <a:t>the</a:t>
            </a:r>
            <a:r>
              <a:rPr lang="nl-NL" dirty="0"/>
              <a:t> object </a:t>
            </a:r>
            <a:r>
              <a:rPr lang="nl-NL" dirty="0" err="1"/>
              <a:t>by</a:t>
            </a:r>
            <a:r>
              <a:rPr lang="nl-NL" dirty="0"/>
              <a:t> </a:t>
            </a:r>
            <a:r>
              <a:rPr lang="nl-NL" dirty="0" err="1"/>
              <a:t>assigning</a:t>
            </a:r>
            <a:r>
              <a:rPr lang="nl-NL" dirty="0"/>
              <a:t> </a:t>
            </a:r>
            <a:r>
              <a:rPr lang="nl-NL" dirty="0" err="1"/>
              <a:t>values</a:t>
            </a:r>
            <a:r>
              <a:rPr lang="nl-NL" dirty="0"/>
              <a:t> </a:t>
            </a:r>
            <a:r>
              <a:rPr lang="nl-NL" dirty="0" err="1"/>
              <a:t>to</a:t>
            </a:r>
            <a:r>
              <a:rPr lang="nl-NL" dirty="0"/>
              <a:t> </a:t>
            </a:r>
            <a:r>
              <a:rPr lang="nl-NL" dirty="0" err="1"/>
              <a:t>the</a:t>
            </a:r>
            <a:r>
              <a:rPr lang="nl-NL" dirty="0"/>
              <a:t> </a:t>
            </a:r>
            <a:r>
              <a:rPr lang="nl-NL" dirty="0" err="1"/>
              <a:t>attributes</a:t>
            </a:r>
            <a:endParaRPr lang="nl-NL" dirty="0"/>
          </a:p>
          <a:p>
            <a:r>
              <a:rPr lang="nl-NL" dirty="0"/>
              <a:t>Call </a:t>
            </a:r>
            <a:r>
              <a:rPr lang="nl-NL" dirty="0" err="1"/>
              <a:t>the</a:t>
            </a:r>
            <a:r>
              <a:rPr lang="nl-NL" dirty="0"/>
              <a:t> </a:t>
            </a:r>
            <a:r>
              <a:rPr lang="nl-NL" dirty="0" err="1"/>
              <a:t>methods</a:t>
            </a:r>
            <a:r>
              <a:rPr lang="nl-NL" dirty="0"/>
              <a:t> of </a:t>
            </a:r>
            <a:r>
              <a:rPr lang="nl-NL" dirty="0" err="1"/>
              <a:t>the</a:t>
            </a:r>
            <a:r>
              <a:rPr lang="nl-NL" dirty="0"/>
              <a:t> object</a:t>
            </a:r>
          </a:p>
          <a:p>
            <a:r>
              <a:rPr lang="nl-NL" dirty="0" err="1"/>
              <a:t>Use</a:t>
            </a:r>
            <a:r>
              <a:rPr lang="nl-NL" dirty="0"/>
              <a:t> </a:t>
            </a:r>
            <a:r>
              <a:rPr lang="nl-NL" dirty="0" err="1"/>
              <a:t>the</a:t>
            </a:r>
            <a:r>
              <a:rPr lang="nl-NL" dirty="0"/>
              <a:t> object operator </a:t>
            </a:r>
            <a:r>
              <a:rPr lang="nl-NL" b="1" dirty="0"/>
              <a:t>.</a:t>
            </a:r>
            <a:r>
              <a:rPr lang="nl-NL" dirty="0"/>
              <a:t> (a dot) </a:t>
            </a:r>
            <a:r>
              <a:rPr lang="nl-NL" dirty="0" err="1"/>
              <a:t>to</a:t>
            </a:r>
            <a:r>
              <a:rPr lang="nl-NL" dirty="0"/>
              <a:t> access </a:t>
            </a:r>
            <a:r>
              <a:rPr lang="nl-NL" dirty="0" err="1"/>
              <a:t>attributes</a:t>
            </a:r>
            <a:r>
              <a:rPr lang="nl-NL" dirty="0"/>
              <a:t> </a:t>
            </a:r>
            <a:r>
              <a:rPr lang="nl-NL" dirty="0" err="1"/>
              <a:t>and</a:t>
            </a:r>
            <a:r>
              <a:rPr lang="nl-NL" dirty="0"/>
              <a:t> </a:t>
            </a:r>
            <a:r>
              <a:rPr lang="nl-NL" dirty="0" err="1"/>
              <a:t>methods</a:t>
            </a:r>
            <a:endParaRPr lang="nl-NL" dirty="0"/>
          </a:p>
        </p:txBody>
      </p:sp>
      <p:sp>
        <p:nvSpPr>
          <p:cNvPr id="6" name="Tijdelijke aanduiding voor tekst 5">
            <a:extLst>
              <a:ext uri="{FF2B5EF4-FFF2-40B4-BE49-F238E27FC236}">
                <a16:creationId xmlns:a16="http://schemas.microsoft.com/office/drawing/2014/main" id="{E7356C80-A2FA-374E-A6ED-3D0266F2D574}"/>
              </a:ext>
            </a:extLst>
          </p:cNvPr>
          <p:cNvSpPr>
            <a:spLocks noGrp="1"/>
          </p:cNvSpPr>
          <p:nvPr>
            <p:ph type="body" sz="quarter" idx="10"/>
          </p:nvPr>
        </p:nvSpPr>
        <p:spPr>
          <a:xfrm>
            <a:off x="575816" y="5227035"/>
            <a:ext cx="8928991" cy="2062103"/>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pass</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endParaRPr lang="nl-NL" dirty="0">
              <a:solidFill>
                <a:srgbClr val="000000"/>
              </a:solidFill>
            </a:endParaRPr>
          </a:p>
          <a:p>
            <a:r>
              <a:rPr lang="nl-NL" dirty="0" err="1">
                <a:solidFill>
                  <a:srgbClr val="000000"/>
                </a:solidFill>
              </a:rPr>
              <a:t>p.residence</a:t>
            </a:r>
            <a:r>
              <a:rPr lang="nl-NL" dirty="0">
                <a:solidFill>
                  <a:srgbClr val="000000"/>
                </a:solidFill>
              </a:rPr>
              <a:t> = </a:t>
            </a:r>
            <a:r>
              <a:rPr lang="nl-NL" dirty="0">
                <a:solidFill>
                  <a:srgbClr val="A31515"/>
                </a:solidFill>
              </a:rPr>
              <a:t>'Amsterdam'</a:t>
            </a:r>
            <a:endParaRPr lang="nl-NL" dirty="0">
              <a:solidFill>
                <a:srgbClr val="000000"/>
              </a:solidFill>
            </a:endParaRPr>
          </a:p>
        </p:txBody>
      </p:sp>
    </p:spTree>
    <p:extLst>
      <p:ext uri="{BB962C8B-B14F-4D97-AF65-F5344CB8AC3E}">
        <p14:creationId xmlns:p14="http://schemas.microsoft.com/office/powerpoint/2010/main" val="3314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67420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File handling</a:t>
            </a:r>
          </a:p>
          <a:p>
            <a:r>
              <a:rPr lang="nl-NL" dirty="0" err="1">
                <a:solidFill>
                  <a:schemeClr val="tx1">
                    <a:lumMod val="75000"/>
                    <a:lumOff val="25000"/>
                  </a:schemeClr>
                </a:solidFill>
              </a:rPr>
              <a:t>Exception</a:t>
            </a:r>
            <a:r>
              <a:rPr lang="nl-NL" dirty="0">
                <a:solidFill>
                  <a:schemeClr val="tx1">
                    <a:lumMod val="75000"/>
                    <a:lumOff val="25000"/>
                  </a:schemeClr>
                </a:solidFill>
              </a:rPr>
              <a:t> handling</a:t>
            </a:r>
          </a:p>
          <a:p>
            <a:r>
              <a:rPr lang="nl-NL" dirty="0">
                <a:solidFill>
                  <a:schemeClr val="tx1">
                    <a:lumMod val="75000"/>
                    <a:lumOff val="25000"/>
                  </a:schemeClr>
                </a:solidFill>
              </a:rPr>
              <a:t>Object </a:t>
            </a:r>
            <a:r>
              <a:rPr lang="nl-NL" dirty="0" err="1">
                <a:solidFill>
                  <a:schemeClr val="tx1">
                    <a:lumMod val="75000"/>
                    <a:lumOff val="25000"/>
                  </a:schemeClr>
                </a:solidFill>
              </a:rPr>
              <a:t>oriented</a:t>
            </a:r>
            <a:r>
              <a:rPr lang="nl-NL" dirty="0">
                <a:solidFill>
                  <a:schemeClr val="tx1">
                    <a:lumMod val="75000"/>
                    <a:lumOff val="25000"/>
                  </a:schemeClr>
                </a:solidFill>
              </a:rPr>
              <a:t> </a:t>
            </a:r>
            <a:r>
              <a:rPr lang="nl-NL" dirty="0" err="1">
                <a:solidFill>
                  <a:schemeClr val="tx1">
                    <a:lumMod val="75000"/>
                    <a:lumOff val="25000"/>
                  </a:schemeClr>
                </a:solidFill>
              </a:rPr>
              <a:t>programming</a:t>
            </a:r>
            <a:endParaRPr lang="nl-NL" dirty="0">
              <a:solidFill>
                <a:schemeClr val="tx1">
                  <a:lumMod val="75000"/>
                  <a:lumOff val="25000"/>
                </a:schemeClr>
              </a:solidFill>
            </a:endParaRPr>
          </a:p>
          <a:p>
            <a:r>
              <a:rPr lang="nl-NL" dirty="0">
                <a:solidFill>
                  <a:schemeClr val="tx1">
                    <a:lumMod val="75000"/>
                    <a:lumOff val="25000"/>
                  </a:schemeClr>
                </a:solidFill>
              </a:rPr>
              <a:t>Classes, methodes </a:t>
            </a:r>
            <a:r>
              <a:rPr lang="nl-NL" dirty="0" err="1">
                <a:solidFill>
                  <a:schemeClr val="tx1">
                    <a:lumMod val="75000"/>
                    <a:lumOff val="25000"/>
                  </a:schemeClr>
                </a:solidFill>
              </a:rPr>
              <a:t>and</a:t>
            </a:r>
            <a:r>
              <a:rPr lang="nl-NL" dirty="0">
                <a:solidFill>
                  <a:schemeClr val="tx1">
                    <a:lumMod val="75000"/>
                    <a:lumOff val="25000"/>
                  </a:schemeClr>
                </a:solidFill>
              </a:rPr>
              <a:t> </a:t>
            </a:r>
            <a:r>
              <a:rPr lang="nl-NL" dirty="0" err="1">
                <a:solidFill>
                  <a:schemeClr val="tx1">
                    <a:lumMod val="75000"/>
                    <a:lumOff val="25000"/>
                  </a:schemeClr>
                </a:solidFill>
              </a:rPr>
              <a:t>attributes</a:t>
            </a:r>
            <a:endParaRPr lang="nl-NL" dirty="0">
              <a:solidFill>
                <a:schemeClr val="tx1">
                  <a:lumMod val="75000"/>
                  <a:lumOff val="25000"/>
                </a:schemeClr>
              </a:solidFill>
            </a:endParaRPr>
          </a:p>
          <a:p>
            <a:r>
              <a:rPr lang="nl-NL" dirty="0">
                <a:solidFill>
                  <a:schemeClr val="tx1">
                    <a:lumMod val="75000"/>
                    <a:lumOff val="25000"/>
                  </a:schemeClr>
                </a:solidFill>
              </a:rPr>
              <a:t>Magic methodes</a:t>
            </a:r>
          </a:p>
          <a:p>
            <a:r>
              <a:rPr lang="nl-NL" dirty="0" err="1">
                <a:solidFill>
                  <a:schemeClr val="tx1">
                    <a:lumMod val="75000"/>
                    <a:lumOff val="25000"/>
                  </a:schemeClr>
                </a:solidFill>
              </a:rPr>
              <a:t>Inheritance</a:t>
            </a:r>
            <a:endParaRPr lang="nl-NL" dirty="0">
              <a:solidFill>
                <a:schemeClr val="tx1">
                  <a:lumMod val="75000"/>
                  <a:lumOff val="25000"/>
                </a:schemeClr>
              </a:solidFill>
            </a:endParaRPr>
          </a:p>
        </p:txBody>
      </p:sp>
      <p:sp>
        <p:nvSpPr>
          <p:cNvPr id="15" name="Tekstvak 14">
            <a:extLst>
              <a:ext uri="{FF2B5EF4-FFF2-40B4-BE49-F238E27FC236}">
                <a16:creationId xmlns:a16="http://schemas.microsoft.com/office/drawing/2014/main" id="{65061617-D6A1-7F4C-BE4E-1F465386BD3C}"/>
              </a:ext>
            </a:extLst>
          </p:cNvPr>
          <p:cNvSpPr txBox="1"/>
          <p:nvPr/>
        </p:nvSpPr>
        <p:spPr>
          <a:xfrm>
            <a:off x="554367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Standard Library</a:t>
            </a:r>
          </a:p>
          <a:p>
            <a:r>
              <a:rPr lang="nl-NL" dirty="0">
                <a:solidFill>
                  <a:schemeClr val="tx1">
                    <a:lumMod val="75000"/>
                    <a:lumOff val="25000"/>
                  </a:schemeClr>
                </a:solidFill>
              </a:rPr>
              <a:t>Python Package Index</a:t>
            </a:r>
          </a:p>
          <a:p>
            <a:endParaRPr lang="nl-NL" dirty="0">
              <a:solidFill>
                <a:schemeClr val="tx1">
                  <a:lumMod val="75000"/>
                  <a:lumOff val="25000"/>
                </a:schemeClr>
              </a:solidFill>
            </a:endParaRPr>
          </a:p>
          <a:p>
            <a:r>
              <a:rPr lang="nl-NL" dirty="0">
                <a:solidFill>
                  <a:schemeClr val="tx1">
                    <a:lumMod val="75000"/>
                    <a:lumOff val="25000"/>
                  </a:schemeClr>
                </a:solidFill>
              </a:rPr>
              <a:t>Python for Data </a:t>
            </a:r>
            <a:r>
              <a:rPr lang="nl-NL" dirty="0" err="1">
                <a:solidFill>
                  <a:schemeClr val="tx1">
                    <a:lumMod val="75000"/>
                    <a:lumOff val="25000"/>
                  </a:schemeClr>
                </a:solidFill>
              </a:rPr>
              <a:t>Science</a:t>
            </a:r>
            <a:r>
              <a:rPr lang="nl-NL" dirty="0">
                <a:solidFill>
                  <a:schemeClr val="tx1">
                    <a:lumMod val="75000"/>
                    <a:lumOff val="25000"/>
                  </a:schemeClr>
                </a:solidFill>
              </a:rPr>
              <a:t> </a:t>
            </a:r>
            <a:r>
              <a:rPr lang="nl-NL" dirty="0" err="1">
                <a:solidFill>
                  <a:schemeClr val="tx1">
                    <a:lumMod val="75000"/>
                    <a:lumOff val="25000"/>
                  </a:schemeClr>
                </a:solidFill>
              </a:rPr>
              <a:t>beginnings</a:t>
            </a:r>
            <a:endParaRPr lang="nl-NL" dirty="0">
              <a:solidFill>
                <a:schemeClr val="tx1">
                  <a:lumMod val="75000"/>
                  <a:lumOff val="25000"/>
                </a:schemeClr>
              </a:solidFill>
            </a:endParaRPr>
          </a:p>
        </p:txBody>
      </p:sp>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3"/>
          <a:stretch>
            <a:fillRect/>
          </a:stretch>
        </p:blipFill>
        <p:spPr>
          <a:xfrm>
            <a:off x="2168442" y="2874357"/>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4"/>
          <a:stretch>
            <a:fillRect/>
          </a:stretch>
        </p:blipFill>
        <p:spPr>
          <a:xfrm>
            <a:off x="7051032" y="2894713"/>
            <a:ext cx="954390" cy="987878"/>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42BDA-06F1-094F-BEDC-65392A2AECBA}"/>
              </a:ext>
            </a:extLst>
          </p:cNvPr>
          <p:cNvSpPr>
            <a:spLocks noGrp="1"/>
          </p:cNvSpPr>
          <p:nvPr>
            <p:ph type="title"/>
          </p:nvPr>
        </p:nvSpPr>
        <p:spPr/>
        <p:txBody>
          <a:bodyPr/>
          <a:lstStyle/>
          <a:p>
            <a:r>
              <a:rPr lang="nl-NL" dirty="0" err="1"/>
              <a:t>Methods</a:t>
            </a:r>
            <a:endParaRPr lang="nl-NL" dirty="0"/>
          </a:p>
        </p:txBody>
      </p:sp>
      <p:sp>
        <p:nvSpPr>
          <p:cNvPr id="3" name="Tijdelijke aanduiding voor inhoud 2">
            <a:extLst>
              <a:ext uri="{FF2B5EF4-FFF2-40B4-BE49-F238E27FC236}">
                <a16:creationId xmlns:a16="http://schemas.microsoft.com/office/drawing/2014/main" id="{44688C47-8F10-6C4F-8DDD-C7CA89262F16}"/>
              </a:ext>
            </a:extLst>
          </p:cNvPr>
          <p:cNvSpPr>
            <a:spLocks noGrp="1"/>
          </p:cNvSpPr>
          <p:nvPr>
            <p:ph idx="1"/>
          </p:nvPr>
        </p:nvSpPr>
        <p:spPr/>
        <p:txBody>
          <a:bodyPr/>
          <a:lstStyle/>
          <a:p>
            <a:r>
              <a:rPr lang="nl-NL" dirty="0" err="1"/>
              <a:t>Methods</a:t>
            </a:r>
            <a:r>
              <a:rPr lang="nl-NL" dirty="0"/>
              <a:t> are </a:t>
            </a:r>
            <a:r>
              <a:rPr lang="nl-NL" dirty="0" err="1"/>
              <a:t>just</a:t>
            </a:r>
            <a:r>
              <a:rPr lang="nl-NL" dirty="0"/>
              <a:t> like </a:t>
            </a:r>
            <a:r>
              <a:rPr lang="nl-NL" dirty="0" err="1"/>
              <a:t>functions</a:t>
            </a:r>
            <a:r>
              <a:rPr lang="nl-NL" dirty="0"/>
              <a:t> </a:t>
            </a:r>
            <a:r>
              <a:rPr lang="nl-NL" dirty="0" err="1"/>
              <a:t>with</a:t>
            </a:r>
            <a:r>
              <a:rPr lang="nl-NL" dirty="0"/>
              <a:t> in a class. Methodes </a:t>
            </a:r>
            <a:r>
              <a:rPr lang="nl-NL" dirty="0" err="1"/>
              <a:t>can</a:t>
            </a:r>
            <a:r>
              <a:rPr lang="nl-NL" dirty="0"/>
              <a:t> have </a:t>
            </a:r>
            <a:r>
              <a:rPr lang="nl-NL" dirty="0" err="1"/>
              <a:t>arguments</a:t>
            </a:r>
            <a:r>
              <a:rPr lang="nl-NL" dirty="0"/>
              <a:t> </a:t>
            </a:r>
            <a:r>
              <a:rPr lang="nl-NL" dirty="0" err="1"/>
              <a:t>and</a:t>
            </a:r>
            <a:r>
              <a:rPr lang="nl-NL" dirty="0"/>
              <a:t> a return statement </a:t>
            </a:r>
            <a:r>
              <a:rPr lang="nl-NL" dirty="0" err="1"/>
              <a:t>just</a:t>
            </a:r>
            <a:r>
              <a:rPr lang="nl-NL" dirty="0"/>
              <a:t> like </a:t>
            </a:r>
            <a:r>
              <a:rPr lang="nl-NL" dirty="0" err="1"/>
              <a:t>normal</a:t>
            </a:r>
            <a:r>
              <a:rPr lang="nl-NL" dirty="0"/>
              <a:t> </a:t>
            </a:r>
            <a:r>
              <a:rPr lang="nl-NL" dirty="0" err="1"/>
              <a:t>functions</a:t>
            </a:r>
            <a:r>
              <a:rPr lang="nl-NL" dirty="0"/>
              <a:t>.</a:t>
            </a:r>
          </a:p>
          <a:p>
            <a:r>
              <a:rPr lang="nl-NL" dirty="0"/>
              <a:t>The first argument is </a:t>
            </a:r>
            <a:r>
              <a:rPr lang="nl-NL" dirty="0" err="1"/>
              <a:t>automatically</a:t>
            </a:r>
            <a:r>
              <a:rPr lang="nl-NL" dirty="0"/>
              <a:t> set </a:t>
            </a:r>
            <a:r>
              <a:rPr lang="nl-NL" dirty="0" err="1"/>
              <a:t>to</a:t>
            </a:r>
            <a:r>
              <a:rPr lang="nl-NL" dirty="0"/>
              <a:t> </a:t>
            </a:r>
            <a:r>
              <a:rPr lang="nl-NL" dirty="0" err="1"/>
              <a:t>the</a:t>
            </a:r>
            <a:r>
              <a:rPr lang="nl-NL" dirty="0"/>
              <a:t> 'target' object. </a:t>
            </a:r>
            <a:r>
              <a:rPr lang="nl-NL" dirty="0" err="1"/>
              <a:t>This</a:t>
            </a:r>
            <a:r>
              <a:rPr lang="nl-NL" dirty="0"/>
              <a:t> is </a:t>
            </a:r>
            <a:r>
              <a:rPr lang="nl-NL" dirty="0" err="1"/>
              <a:t>typically</a:t>
            </a:r>
            <a:r>
              <a:rPr lang="nl-NL" dirty="0"/>
              <a:t> </a:t>
            </a:r>
            <a:r>
              <a:rPr lang="nl-NL" dirty="0" err="1"/>
              <a:t>called</a:t>
            </a:r>
            <a:r>
              <a:rPr lang="nl-NL" dirty="0"/>
              <a:t> </a:t>
            </a:r>
            <a:r>
              <a:rPr lang="nl-NL" b="1" dirty="0" err="1"/>
              <a:t>self</a:t>
            </a:r>
            <a:r>
              <a:rPr lang="nl-NL" dirty="0"/>
              <a:t>.</a:t>
            </a:r>
          </a:p>
          <a:p>
            <a:r>
              <a:rPr lang="nl-NL" dirty="0" err="1"/>
              <a:t>Also</a:t>
            </a:r>
            <a:r>
              <a:rPr lang="nl-NL" dirty="0"/>
              <a:t> access </a:t>
            </a:r>
            <a:r>
              <a:rPr lang="nl-NL" dirty="0" err="1"/>
              <a:t>methods</a:t>
            </a:r>
            <a:r>
              <a:rPr lang="nl-NL" dirty="0"/>
              <a:t> met </a:t>
            </a:r>
            <a:r>
              <a:rPr lang="nl-NL" dirty="0" err="1"/>
              <a:t>the</a:t>
            </a:r>
            <a:r>
              <a:rPr lang="nl-NL" dirty="0"/>
              <a:t> object operator .</a:t>
            </a:r>
          </a:p>
          <a:p>
            <a:endParaRPr lang="nl-NL" dirty="0"/>
          </a:p>
        </p:txBody>
      </p:sp>
      <p:sp>
        <p:nvSpPr>
          <p:cNvPr id="5" name="Tijdelijke aanduiding voor tekst 4">
            <a:extLst>
              <a:ext uri="{FF2B5EF4-FFF2-40B4-BE49-F238E27FC236}">
                <a16:creationId xmlns:a16="http://schemas.microsoft.com/office/drawing/2014/main" id="{7C187377-A15A-FF4F-9838-7EE148022805}"/>
              </a:ext>
            </a:extLst>
          </p:cNvPr>
          <p:cNvSpPr>
            <a:spLocks noGrp="1"/>
          </p:cNvSpPr>
          <p:nvPr>
            <p:ph type="body" sz="quarter" idx="10"/>
          </p:nvPr>
        </p:nvSpPr>
        <p:spPr>
          <a:xfrm>
            <a:off x="575816" y="4980814"/>
            <a:ext cx="8928991" cy="2308324"/>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 </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f</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2985089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C1DA9-DED7-9149-9225-97E87EC57CF3}"/>
              </a:ext>
            </a:extLst>
          </p:cNvPr>
          <p:cNvSpPr>
            <a:spLocks noGrp="1"/>
          </p:cNvSpPr>
          <p:nvPr>
            <p:ph type="title"/>
          </p:nvPr>
        </p:nvSpPr>
        <p:spPr/>
        <p:txBody>
          <a:bodyPr/>
          <a:lstStyle/>
          <a:p>
            <a:r>
              <a:rPr lang="nl-NL" dirty="0"/>
              <a:t>Object </a:t>
            </a:r>
            <a:r>
              <a:rPr lang="nl-NL" dirty="0" err="1"/>
              <a:t>initialisation</a:t>
            </a:r>
            <a:endParaRPr lang="nl-NL" dirty="0"/>
          </a:p>
        </p:txBody>
      </p:sp>
      <p:sp>
        <p:nvSpPr>
          <p:cNvPr id="3" name="Tijdelijke aanduiding voor inhoud 2">
            <a:extLst>
              <a:ext uri="{FF2B5EF4-FFF2-40B4-BE49-F238E27FC236}">
                <a16:creationId xmlns:a16="http://schemas.microsoft.com/office/drawing/2014/main" id="{7FD6B0B8-CBBB-0141-B8FA-F9BD0919E82F}"/>
              </a:ext>
            </a:extLst>
          </p:cNvPr>
          <p:cNvSpPr>
            <a:spLocks noGrp="1"/>
          </p:cNvSpPr>
          <p:nvPr>
            <p:ph idx="1"/>
          </p:nvPr>
        </p:nvSpPr>
        <p:spPr/>
        <p:txBody>
          <a:bodyPr/>
          <a:lstStyle/>
          <a:p>
            <a:r>
              <a:rPr lang="nl-NL" dirty="0" err="1"/>
              <a:t>When</a:t>
            </a:r>
            <a:r>
              <a:rPr lang="nl-NL" dirty="0"/>
              <a:t> </a:t>
            </a:r>
            <a:r>
              <a:rPr lang="nl-NL" dirty="0" err="1"/>
              <a:t>an</a:t>
            </a:r>
            <a:r>
              <a:rPr lang="nl-NL" dirty="0"/>
              <a:t> object in </a:t>
            </a:r>
            <a:r>
              <a:rPr lang="nl-NL" dirty="0" err="1"/>
              <a:t>created</a:t>
            </a:r>
            <a:r>
              <a:rPr lang="nl-NL" dirty="0"/>
              <a:t> (</a:t>
            </a:r>
            <a:r>
              <a:rPr lang="nl-NL" dirty="0" err="1"/>
              <a:t>instantiated</a:t>
            </a:r>
            <a:r>
              <a:rPr lang="nl-NL" dirty="0"/>
              <a:t>) </a:t>
            </a:r>
            <a:r>
              <a:rPr lang="nl-NL" dirty="0" err="1"/>
              <a:t>from</a:t>
            </a:r>
            <a:r>
              <a:rPr lang="nl-NL" dirty="0"/>
              <a:t> a class de </a:t>
            </a:r>
            <a:r>
              <a:rPr lang="nl-NL" b="1" dirty="0"/>
              <a:t>__</a:t>
            </a:r>
            <a:r>
              <a:rPr lang="nl-NL" b="1" dirty="0" err="1"/>
              <a:t>init</a:t>
            </a:r>
            <a:r>
              <a:rPr lang="nl-NL" b="1" dirty="0"/>
              <a:t>__</a:t>
            </a:r>
            <a:r>
              <a:rPr lang="nl-NL" dirty="0"/>
              <a:t> </a:t>
            </a:r>
            <a:r>
              <a:rPr lang="nl-NL" dirty="0" err="1"/>
              <a:t>method</a:t>
            </a:r>
            <a:r>
              <a:rPr lang="nl-NL" dirty="0"/>
              <a:t> is </a:t>
            </a:r>
            <a:r>
              <a:rPr lang="nl-NL" dirty="0" err="1"/>
              <a:t>automatically</a:t>
            </a:r>
            <a:r>
              <a:rPr lang="nl-NL" dirty="0"/>
              <a:t> </a:t>
            </a:r>
            <a:r>
              <a:rPr lang="nl-NL" dirty="0" err="1"/>
              <a:t>called</a:t>
            </a:r>
            <a:endParaRPr lang="nl-NL" dirty="0"/>
          </a:p>
          <a:p>
            <a:r>
              <a:rPr lang="nl-NL" dirty="0"/>
              <a:t>__</a:t>
            </a:r>
            <a:r>
              <a:rPr lang="nl-NL" dirty="0" err="1"/>
              <a:t>init</a:t>
            </a:r>
            <a:r>
              <a:rPr lang="nl-NL" dirty="0"/>
              <a:t>__ is </a:t>
            </a:r>
            <a:r>
              <a:rPr lang="nl-NL" dirty="0" err="1"/>
              <a:t>called</a:t>
            </a:r>
            <a:r>
              <a:rPr lang="nl-NL" dirty="0"/>
              <a:t> a </a:t>
            </a:r>
            <a:r>
              <a:rPr lang="nl-NL" b="1" dirty="0" err="1"/>
              <a:t>magic</a:t>
            </a:r>
            <a:r>
              <a:rPr lang="nl-NL" b="1" dirty="0"/>
              <a:t> </a:t>
            </a:r>
            <a:r>
              <a:rPr lang="nl-NL" b="1" dirty="0" err="1"/>
              <a:t>method</a:t>
            </a:r>
            <a:r>
              <a:rPr lang="nl-NL" dirty="0"/>
              <a:t>. </a:t>
            </a:r>
            <a:r>
              <a:rPr lang="nl-NL" dirty="0" err="1"/>
              <a:t>Where</a:t>
            </a:r>
            <a:r>
              <a:rPr lang="nl-NL" dirty="0"/>
              <a:t> are </a:t>
            </a:r>
            <a:r>
              <a:rPr lang="nl-NL" dirty="0" err="1"/>
              <a:t>many</a:t>
            </a:r>
            <a:r>
              <a:rPr lang="nl-NL" dirty="0"/>
              <a:t> </a:t>
            </a:r>
            <a:r>
              <a:rPr lang="nl-NL" dirty="0" err="1"/>
              <a:t>magic</a:t>
            </a:r>
            <a:r>
              <a:rPr lang="nl-NL" dirty="0"/>
              <a:t> </a:t>
            </a:r>
            <a:r>
              <a:rPr lang="nl-NL" dirty="0" err="1"/>
              <a:t>methods</a:t>
            </a:r>
            <a:r>
              <a:rPr lang="nl-NL" dirty="0"/>
              <a:t>.</a:t>
            </a:r>
          </a:p>
        </p:txBody>
      </p:sp>
      <p:sp>
        <p:nvSpPr>
          <p:cNvPr id="5" name="Tijdelijke aanduiding voor tekst 4">
            <a:extLst>
              <a:ext uri="{FF2B5EF4-FFF2-40B4-BE49-F238E27FC236}">
                <a16:creationId xmlns:a16="http://schemas.microsoft.com/office/drawing/2014/main" id="{81B85B41-B1BF-A041-99F6-B3F7695021ED}"/>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err="1">
                <a:solidFill>
                  <a:srgbClr val="000000"/>
                </a:solidFill>
              </a:rPr>
              <a:t>.name</a:t>
            </a:r>
            <a:r>
              <a:rPr lang="nl-NL" dirty="0">
                <a:solidFill>
                  <a:srgbClr val="000000"/>
                </a:solidFill>
              </a:rPr>
              <a:t>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3682158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D647D-7E62-0C4D-8691-3BD93DEA133E}"/>
              </a:ext>
            </a:extLst>
          </p:cNvPr>
          <p:cNvSpPr>
            <a:spLocks noGrp="1"/>
          </p:cNvSpPr>
          <p:nvPr>
            <p:ph type="title"/>
          </p:nvPr>
        </p:nvSpPr>
        <p:spPr/>
        <p:txBody>
          <a:bodyPr/>
          <a:lstStyle/>
          <a:p>
            <a:r>
              <a:rPr lang="nl-NL" dirty="0" err="1"/>
              <a:t>Attributes</a:t>
            </a:r>
            <a:endParaRPr lang="nl-NL" dirty="0"/>
          </a:p>
        </p:txBody>
      </p:sp>
      <p:sp>
        <p:nvSpPr>
          <p:cNvPr id="3" name="Tijdelijke aanduiding voor inhoud 2">
            <a:extLst>
              <a:ext uri="{FF2B5EF4-FFF2-40B4-BE49-F238E27FC236}">
                <a16:creationId xmlns:a16="http://schemas.microsoft.com/office/drawing/2014/main" id="{90255E62-A7CF-2646-AA2C-53FD1F6E0F7F}"/>
              </a:ext>
            </a:extLst>
          </p:cNvPr>
          <p:cNvSpPr>
            <a:spLocks noGrp="1"/>
          </p:cNvSpPr>
          <p:nvPr>
            <p:ph idx="1"/>
          </p:nvPr>
        </p:nvSpPr>
        <p:spPr/>
        <p:txBody>
          <a:bodyPr/>
          <a:lstStyle/>
          <a:p>
            <a:r>
              <a:rPr lang="nl-NL" dirty="0" err="1"/>
              <a:t>Attributes</a:t>
            </a:r>
            <a:r>
              <a:rPr lang="nl-NL" dirty="0"/>
              <a:t> are </a:t>
            </a:r>
            <a:r>
              <a:rPr lang="nl-NL" dirty="0" err="1"/>
              <a:t>typically</a:t>
            </a:r>
            <a:r>
              <a:rPr lang="nl-NL" dirty="0"/>
              <a:t> </a:t>
            </a:r>
            <a:r>
              <a:rPr lang="nl-NL" dirty="0" err="1"/>
              <a:t>initialized</a:t>
            </a:r>
            <a:r>
              <a:rPr lang="nl-NL" dirty="0"/>
              <a:t> in </a:t>
            </a:r>
            <a:r>
              <a:rPr lang="nl-NL" dirty="0" err="1"/>
              <a:t>the</a:t>
            </a:r>
            <a:r>
              <a:rPr lang="nl-NL" dirty="0"/>
              <a:t> __</a:t>
            </a:r>
            <a:r>
              <a:rPr lang="nl-NL" dirty="0" err="1"/>
              <a:t>init</a:t>
            </a:r>
            <a:r>
              <a:rPr lang="nl-NL" dirty="0"/>
              <a:t>__ </a:t>
            </a:r>
            <a:r>
              <a:rPr lang="nl-NL" dirty="0" err="1"/>
              <a:t>method</a:t>
            </a:r>
            <a:r>
              <a:rPr lang="nl-NL" dirty="0"/>
              <a:t>.</a:t>
            </a:r>
          </a:p>
          <a:p>
            <a:r>
              <a:rPr lang="nl-NL" dirty="0" err="1"/>
              <a:t>Attributes</a:t>
            </a:r>
            <a:r>
              <a:rPr lang="nl-NL" dirty="0"/>
              <a:t> are </a:t>
            </a:r>
            <a:r>
              <a:rPr lang="nl-NL" dirty="0" err="1"/>
              <a:t>dynamic</a:t>
            </a:r>
            <a:r>
              <a:rPr lang="nl-NL" dirty="0"/>
              <a:t> </a:t>
            </a:r>
            <a:r>
              <a:rPr lang="nl-NL" dirty="0" err="1"/>
              <a:t>and</a:t>
            </a:r>
            <a:r>
              <a:rPr lang="nl-NL" dirty="0"/>
              <a:t> </a:t>
            </a:r>
            <a:r>
              <a:rPr lang="nl-NL" dirty="0" err="1"/>
              <a:t>can</a:t>
            </a:r>
            <a:r>
              <a:rPr lang="nl-NL" dirty="0"/>
              <a:t> </a:t>
            </a:r>
            <a:r>
              <a:rPr lang="nl-NL" dirty="0" err="1"/>
              <a:t>be</a:t>
            </a:r>
            <a:r>
              <a:rPr lang="nl-NL" dirty="0"/>
              <a:t> </a:t>
            </a:r>
            <a:r>
              <a:rPr lang="nl-NL" dirty="0" err="1"/>
              <a:t>assigned</a:t>
            </a:r>
            <a:r>
              <a:rPr lang="nl-NL" dirty="0"/>
              <a:t> a </a:t>
            </a:r>
            <a:r>
              <a:rPr lang="nl-NL" dirty="0" err="1"/>
              <a:t>value</a:t>
            </a:r>
            <a:r>
              <a:rPr lang="nl-NL" dirty="0"/>
              <a:t> </a:t>
            </a:r>
            <a:r>
              <a:rPr lang="nl-NL" dirty="0" err="1"/>
              <a:t>anywhere</a:t>
            </a:r>
            <a:r>
              <a:rPr lang="nl-NL" dirty="0"/>
              <a:t>.</a:t>
            </a:r>
          </a:p>
        </p:txBody>
      </p:sp>
      <p:sp>
        <p:nvSpPr>
          <p:cNvPr id="4" name="Rechthoek 3">
            <a:extLst>
              <a:ext uri="{FF2B5EF4-FFF2-40B4-BE49-F238E27FC236}">
                <a16:creationId xmlns:a16="http://schemas.microsoft.com/office/drawing/2014/main" id="{CA9BB209-1C1E-A242-91BA-924B32399871}"/>
              </a:ext>
            </a:extLst>
          </p:cNvPr>
          <p:cNvSpPr/>
          <p:nvPr/>
        </p:nvSpPr>
        <p:spPr>
          <a:xfrm>
            <a:off x="575816" y="4067869"/>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f</a:t>
            </a:r>
            <a:r>
              <a:rPr lang="nl-NL" b="1" dirty="0" err="1">
                <a:solidFill>
                  <a:srgbClr val="A31515"/>
                </a:solidFill>
                <a:latin typeface="Menlo" panose="020B0609030804020204" pitchFamily="49" charset="0"/>
              </a:rPr>
              <a:t>'I</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8000"/>
                </a:solidFill>
                <a:latin typeface="Menlo" panose="020B0609030804020204" pitchFamily="49" charset="0"/>
              </a:rPr>
              <a:t># ------------------------------------------------------------</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 'Amsterdam'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1171396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33E55-F7B9-E841-A15B-31572F724CDC}"/>
              </a:ext>
            </a:extLst>
          </p:cNvPr>
          <p:cNvSpPr>
            <a:spLocks noGrp="1"/>
          </p:cNvSpPr>
          <p:nvPr>
            <p:ph type="title"/>
          </p:nvPr>
        </p:nvSpPr>
        <p:spPr/>
        <p:txBody>
          <a:bodyPr/>
          <a:lstStyle/>
          <a:p>
            <a:r>
              <a:rPr lang="nl-NL" dirty="0"/>
              <a:t>Public or </a:t>
            </a:r>
            <a:r>
              <a:rPr lang="nl-NL" dirty="0" err="1"/>
              <a:t>not</a:t>
            </a:r>
            <a:endParaRPr lang="nl-NL" dirty="0"/>
          </a:p>
        </p:txBody>
      </p:sp>
      <p:sp>
        <p:nvSpPr>
          <p:cNvPr id="3" name="Tijdelijke aanduiding voor inhoud 2">
            <a:extLst>
              <a:ext uri="{FF2B5EF4-FFF2-40B4-BE49-F238E27FC236}">
                <a16:creationId xmlns:a16="http://schemas.microsoft.com/office/drawing/2014/main" id="{C8BB189D-6ED6-E642-9E5B-0F39950E7589}"/>
              </a:ext>
            </a:extLst>
          </p:cNvPr>
          <p:cNvSpPr>
            <a:spLocks noGrp="1"/>
          </p:cNvSpPr>
          <p:nvPr>
            <p:ph idx="1"/>
          </p:nvPr>
        </p:nvSpPr>
        <p:spPr/>
        <p:txBody>
          <a:bodyPr/>
          <a:lstStyle/>
          <a:p>
            <a:r>
              <a:rPr lang="nl-NL" dirty="0"/>
              <a:t>An </a:t>
            </a:r>
            <a:r>
              <a:rPr lang="nl-NL" dirty="0" err="1"/>
              <a:t>attribute</a:t>
            </a:r>
            <a:r>
              <a:rPr lang="nl-NL" dirty="0"/>
              <a:t> </a:t>
            </a:r>
            <a:r>
              <a:rPr lang="nl-NL" dirty="0" err="1"/>
              <a:t>can</a:t>
            </a:r>
            <a:r>
              <a:rPr lang="nl-NL" dirty="0"/>
              <a:t> </a:t>
            </a:r>
            <a:r>
              <a:rPr lang="nl-NL" dirty="0" err="1"/>
              <a:t>be</a:t>
            </a:r>
            <a:r>
              <a:rPr lang="nl-NL" dirty="0"/>
              <a:t> </a:t>
            </a:r>
            <a:r>
              <a:rPr lang="nl-NL" dirty="0" err="1"/>
              <a:t>indicated</a:t>
            </a:r>
            <a:r>
              <a:rPr lang="nl-NL" dirty="0"/>
              <a:t> as </a:t>
            </a:r>
            <a:r>
              <a:rPr lang="nl-NL" b="1" dirty="0"/>
              <a:t>non-public</a:t>
            </a:r>
            <a:r>
              <a:rPr lang="nl-NL" dirty="0"/>
              <a:t> </a:t>
            </a:r>
            <a:r>
              <a:rPr lang="nl-NL" dirty="0" err="1"/>
              <a:t>by</a:t>
            </a:r>
            <a:r>
              <a:rPr lang="nl-NL" dirty="0"/>
              <a:t> </a:t>
            </a:r>
            <a:r>
              <a:rPr lang="nl-NL" dirty="0" err="1"/>
              <a:t>adding</a:t>
            </a:r>
            <a:r>
              <a:rPr lang="nl-NL" dirty="0"/>
              <a:t> _ as a prefix </a:t>
            </a:r>
            <a:r>
              <a:rPr lang="nl-NL" dirty="0" err="1"/>
              <a:t>to</a:t>
            </a:r>
            <a:r>
              <a:rPr lang="nl-NL" dirty="0"/>
              <a:t> </a:t>
            </a:r>
            <a:r>
              <a:rPr lang="nl-NL" dirty="0" err="1"/>
              <a:t>the</a:t>
            </a:r>
            <a:r>
              <a:rPr lang="nl-NL" dirty="0"/>
              <a:t> name of </a:t>
            </a:r>
            <a:r>
              <a:rPr lang="nl-NL" dirty="0" err="1"/>
              <a:t>the</a:t>
            </a:r>
            <a:r>
              <a:rPr lang="nl-NL" dirty="0"/>
              <a:t> </a:t>
            </a:r>
            <a:r>
              <a:rPr lang="nl-NL" dirty="0" err="1"/>
              <a:t>attribute</a:t>
            </a:r>
            <a:r>
              <a:rPr lang="nl-NL" dirty="0"/>
              <a:t>.</a:t>
            </a:r>
          </a:p>
          <a:p>
            <a:r>
              <a:rPr lang="nl-NL" dirty="0" err="1"/>
              <a:t>This</a:t>
            </a:r>
            <a:r>
              <a:rPr lang="nl-NL" dirty="0"/>
              <a:t> is more of a a guideline "We are </a:t>
            </a:r>
            <a:r>
              <a:rPr lang="nl-NL" dirty="0" err="1"/>
              <a:t>all</a:t>
            </a:r>
            <a:r>
              <a:rPr lang="nl-NL" dirty="0"/>
              <a:t> </a:t>
            </a:r>
            <a:r>
              <a:rPr lang="nl-NL" dirty="0" err="1"/>
              <a:t>adults</a:t>
            </a:r>
            <a:r>
              <a:rPr lang="nl-NL" dirty="0"/>
              <a:t> </a:t>
            </a:r>
            <a:r>
              <a:rPr lang="nl-NL" dirty="0" err="1"/>
              <a:t>and</a:t>
            </a:r>
            <a:r>
              <a:rPr lang="nl-NL" dirty="0"/>
              <a:t> </a:t>
            </a:r>
            <a:r>
              <a:rPr lang="nl-NL" dirty="0" err="1"/>
              <a:t>know</a:t>
            </a:r>
            <a:r>
              <a:rPr lang="nl-NL" dirty="0"/>
              <a:t> </a:t>
            </a:r>
            <a:r>
              <a:rPr lang="nl-NL" dirty="0" err="1"/>
              <a:t>what</a:t>
            </a:r>
            <a:r>
              <a:rPr lang="nl-NL" dirty="0"/>
              <a:t> </a:t>
            </a:r>
            <a:r>
              <a:rPr lang="nl-NL" dirty="0" err="1"/>
              <a:t>we're</a:t>
            </a:r>
            <a:r>
              <a:rPr lang="nl-NL" dirty="0"/>
              <a:t> </a:t>
            </a:r>
            <a:r>
              <a:rPr lang="nl-NL" dirty="0" err="1"/>
              <a:t>doing</a:t>
            </a:r>
            <a:r>
              <a:rPr lang="nl-NL" dirty="0"/>
              <a:t>."</a:t>
            </a:r>
          </a:p>
          <a:p>
            <a:r>
              <a:rPr lang="nl-NL" dirty="0" err="1"/>
              <a:t>You</a:t>
            </a:r>
            <a:r>
              <a:rPr lang="nl-NL" dirty="0"/>
              <a:t> </a:t>
            </a:r>
            <a:r>
              <a:rPr lang="nl-NL" dirty="0" err="1"/>
              <a:t>can</a:t>
            </a:r>
            <a:r>
              <a:rPr lang="nl-NL" dirty="0"/>
              <a:t> </a:t>
            </a:r>
            <a:r>
              <a:rPr lang="nl-NL" dirty="0" err="1"/>
              <a:t>add</a:t>
            </a:r>
            <a:r>
              <a:rPr lang="nl-NL" dirty="0"/>
              <a:t> a double </a:t>
            </a:r>
            <a:r>
              <a:rPr lang="nl-NL" dirty="0" err="1"/>
              <a:t>underscore</a:t>
            </a:r>
            <a:r>
              <a:rPr lang="nl-NL" dirty="0"/>
              <a:t> __ </a:t>
            </a:r>
            <a:r>
              <a:rPr lang="nl-NL" dirty="0" err="1"/>
              <a:t>to</a:t>
            </a:r>
            <a:r>
              <a:rPr lang="nl-NL" dirty="0"/>
              <a:t> </a:t>
            </a:r>
            <a:r>
              <a:rPr lang="nl-NL" dirty="0" err="1"/>
              <a:t>obstify</a:t>
            </a:r>
            <a:r>
              <a:rPr lang="nl-NL" dirty="0"/>
              <a:t> </a:t>
            </a:r>
            <a:r>
              <a:rPr lang="nl-NL" dirty="0" err="1"/>
              <a:t>the</a:t>
            </a:r>
            <a:r>
              <a:rPr lang="nl-NL" dirty="0"/>
              <a:t> name of </a:t>
            </a:r>
            <a:r>
              <a:rPr lang="nl-NL" dirty="0" err="1"/>
              <a:t>the</a:t>
            </a:r>
            <a:r>
              <a:rPr lang="nl-NL" dirty="0"/>
              <a:t> </a:t>
            </a:r>
            <a:r>
              <a:rPr lang="nl-NL" dirty="0" err="1"/>
              <a:t>attribute</a:t>
            </a:r>
            <a:r>
              <a:rPr lang="nl-NL" dirty="0"/>
              <a:t> </a:t>
            </a:r>
            <a:r>
              <a:rPr lang="nl-NL" dirty="0" err="1"/>
              <a:t>outside</a:t>
            </a:r>
            <a:r>
              <a:rPr lang="nl-NL" dirty="0"/>
              <a:t> of </a:t>
            </a:r>
            <a:r>
              <a:rPr lang="nl-NL" dirty="0" err="1"/>
              <a:t>the</a:t>
            </a:r>
            <a:r>
              <a:rPr lang="nl-NL" dirty="0"/>
              <a:t> class. </a:t>
            </a:r>
            <a:r>
              <a:rPr lang="nl-NL" dirty="0" err="1"/>
              <a:t>This</a:t>
            </a:r>
            <a:r>
              <a:rPr lang="nl-NL" dirty="0"/>
              <a:t> is </a:t>
            </a:r>
            <a:r>
              <a:rPr lang="nl-NL" dirty="0" err="1"/>
              <a:t>to</a:t>
            </a:r>
            <a:r>
              <a:rPr lang="nl-NL" dirty="0"/>
              <a:t> </a:t>
            </a:r>
            <a:r>
              <a:rPr lang="nl-NL" dirty="0" err="1"/>
              <a:t>prevent</a:t>
            </a:r>
            <a:r>
              <a:rPr lang="nl-NL" dirty="0"/>
              <a:t> </a:t>
            </a:r>
            <a:r>
              <a:rPr lang="nl-NL" dirty="0" err="1"/>
              <a:t>naming</a:t>
            </a:r>
            <a:r>
              <a:rPr lang="nl-NL" dirty="0"/>
              <a:t> </a:t>
            </a:r>
            <a:r>
              <a:rPr lang="nl-NL" dirty="0" err="1"/>
              <a:t>collissons</a:t>
            </a:r>
            <a:r>
              <a:rPr lang="nl-NL" dirty="0"/>
              <a:t> </a:t>
            </a:r>
            <a:r>
              <a:rPr lang="nl-NL" dirty="0" err="1"/>
              <a:t>when</a:t>
            </a:r>
            <a:r>
              <a:rPr lang="nl-NL" dirty="0"/>
              <a:t> </a:t>
            </a:r>
            <a:r>
              <a:rPr lang="nl-NL" dirty="0" err="1"/>
              <a:t>inheriting</a:t>
            </a:r>
            <a:r>
              <a:rPr lang="nl-NL" dirty="0"/>
              <a:t> classes.</a:t>
            </a:r>
          </a:p>
        </p:txBody>
      </p:sp>
      <p:sp>
        <p:nvSpPr>
          <p:cNvPr id="5" name="Tijdelijke aanduiding voor tekst 4">
            <a:extLst>
              <a:ext uri="{FF2B5EF4-FFF2-40B4-BE49-F238E27FC236}">
                <a16:creationId xmlns:a16="http://schemas.microsoft.com/office/drawing/2014/main" id="{6B8112FE-4E62-3D4B-B4B1-37775D2438EE}"/>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a:solidFill>
                  <a:srgbClr val="000000"/>
                </a:solidFill>
              </a:rPr>
              <a:t>._name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a:solidFill>
                  <a:srgbClr val="000000"/>
                </a:solidFill>
              </a:rPr>
              <a:t>._name}</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148970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attributes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attributes</a:t>
            </a:r>
            <a:r>
              <a:rPr lang="nl-NL" dirty="0"/>
              <a:t> are </a:t>
            </a:r>
            <a:r>
              <a:rPr lang="nl-NL" dirty="0" err="1"/>
              <a:t>attributes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or access </a:t>
            </a:r>
            <a:r>
              <a:rPr lang="nl-NL" dirty="0" err="1"/>
              <a:t>that</a:t>
            </a:r>
            <a:r>
              <a:rPr lang="nl-NL" dirty="0"/>
              <a:t> </a:t>
            </a:r>
            <a:r>
              <a:rPr lang="nl-NL" dirty="0" err="1"/>
              <a:t>attribute</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attributes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attributes</a:t>
            </a:r>
            <a:r>
              <a:rPr lang="nl-NL" dirty="0"/>
              <a:t> </a:t>
            </a:r>
          </a:p>
          <a:p>
            <a:endParaRPr lang="nl-NL" dirty="0"/>
          </a:p>
        </p:txBody>
      </p:sp>
    </p:spTree>
    <p:extLst>
      <p:ext uri="{BB962C8B-B14F-4D97-AF65-F5344CB8AC3E}">
        <p14:creationId xmlns:p14="http://schemas.microsoft.com/office/powerpoint/2010/main" val="278429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BFA55-FF52-934A-8DB3-C93BADF821B3}"/>
              </a:ext>
            </a:extLst>
          </p:cNvPr>
          <p:cNvSpPr>
            <a:spLocks noGrp="1"/>
          </p:cNvSpPr>
          <p:nvPr>
            <p:ph type="title"/>
          </p:nvPr>
        </p:nvSpPr>
        <p:spPr/>
        <p:txBody>
          <a:bodyPr/>
          <a:lstStyle/>
          <a:p>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E9FB0BC8-40DE-ED44-A22C-38B8D9AC6B72}"/>
              </a:ext>
            </a:extLst>
          </p:cNvPr>
          <p:cNvSpPr>
            <a:spLocks noGrp="1"/>
          </p:cNvSpPr>
          <p:nvPr>
            <p:ph idx="1"/>
          </p:nvPr>
        </p:nvSpPr>
        <p:spPr/>
        <p:txBody>
          <a:bodyPr/>
          <a:lstStyle/>
          <a:p>
            <a:r>
              <a:rPr lang="nl-NL" dirty="0"/>
              <a:t>Class </a:t>
            </a:r>
            <a:r>
              <a:rPr lang="nl-NL" dirty="0" err="1"/>
              <a:t>wide</a:t>
            </a:r>
            <a:r>
              <a:rPr lang="nl-NL" dirty="0"/>
              <a:t> </a:t>
            </a:r>
            <a:r>
              <a:rPr lang="nl-NL" dirty="0" err="1"/>
              <a:t>attributes</a:t>
            </a:r>
            <a:r>
              <a:rPr lang="nl-NL" dirty="0"/>
              <a:t> are </a:t>
            </a:r>
            <a:r>
              <a:rPr lang="nl-NL" dirty="0" err="1"/>
              <a:t>attributes</a:t>
            </a:r>
            <a:r>
              <a:rPr lang="nl-NL" dirty="0"/>
              <a:t> </a:t>
            </a:r>
            <a:r>
              <a:rPr lang="nl-NL" dirty="0" err="1"/>
              <a:t>that</a:t>
            </a:r>
            <a:r>
              <a:rPr lang="nl-NL" dirty="0"/>
              <a:t> are </a:t>
            </a:r>
            <a:r>
              <a:rPr lang="nl-NL" dirty="0" err="1"/>
              <a:t>related</a:t>
            </a:r>
            <a:r>
              <a:rPr lang="nl-NL" dirty="0"/>
              <a:t> </a:t>
            </a:r>
            <a:r>
              <a:rPr lang="nl-NL" dirty="0" err="1"/>
              <a:t>to</a:t>
            </a:r>
            <a:r>
              <a:rPr lang="nl-NL" dirty="0"/>
              <a:t> </a:t>
            </a:r>
            <a:r>
              <a:rPr lang="nl-NL" dirty="0" err="1"/>
              <a:t>the</a:t>
            </a:r>
            <a:r>
              <a:rPr lang="nl-NL" dirty="0"/>
              <a:t> class </a:t>
            </a:r>
            <a:r>
              <a:rPr lang="nl-NL" dirty="0" err="1"/>
              <a:t>instead</a:t>
            </a:r>
            <a:r>
              <a:rPr lang="nl-NL" dirty="0"/>
              <a:t> of </a:t>
            </a:r>
            <a:r>
              <a:rPr lang="nl-NL" dirty="0" err="1"/>
              <a:t>to</a:t>
            </a:r>
            <a:r>
              <a:rPr lang="nl-NL" dirty="0"/>
              <a:t> </a:t>
            </a:r>
            <a:r>
              <a:rPr lang="nl-NL" dirty="0" err="1"/>
              <a:t>an</a:t>
            </a:r>
            <a:r>
              <a:rPr lang="nl-NL" dirty="0"/>
              <a:t> object of </a:t>
            </a:r>
            <a:r>
              <a:rPr lang="nl-NL" dirty="0" err="1"/>
              <a:t>that</a:t>
            </a:r>
            <a:r>
              <a:rPr lang="nl-NL" dirty="0"/>
              <a:t> class.</a:t>
            </a:r>
          </a:p>
          <a:p>
            <a:r>
              <a:rPr lang="nl-NL" dirty="0"/>
              <a:t>Class </a:t>
            </a:r>
            <a:r>
              <a:rPr lang="nl-NL" dirty="0" err="1"/>
              <a:t>wide</a:t>
            </a:r>
            <a:r>
              <a:rPr lang="nl-NL" dirty="0"/>
              <a:t> </a:t>
            </a:r>
            <a:r>
              <a:rPr lang="nl-NL" dirty="0" err="1"/>
              <a:t>attributes</a:t>
            </a:r>
            <a:r>
              <a:rPr lang="nl-NL" dirty="0"/>
              <a:t> </a:t>
            </a:r>
            <a:r>
              <a:rPr lang="nl-NL" dirty="0" err="1"/>
              <a:t>can</a:t>
            </a:r>
            <a:r>
              <a:rPr lang="nl-NL" dirty="0"/>
              <a:t> </a:t>
            </a:r>
            <a:r>
              <a:rPr lang="nl-NL" dirty="0" err="1"/>
              <a:t>be</a:t>
            </a:r>
            <a:r>
              <a:rPr lang="nl-NL" dirty="0"/>
              <a:t> </a:t>
            </a:r>
            <a:r>
              <a:rPr lang="nl-NL" dirty="0" err="1"/>
              <a:t>accessed</a:t>
            </a:r>
            <a:r>
              <a:rPr lang="nl-NL" dirty="0"/>
              <a:t> </a:t>
            </a:r>
            <a:r>
              <a:rPr lang="nl-NL" dirty="0" err="1"/>
              <a:t>by</a:t>
            </a:r>
            <a:r>
              <a:rPr lang="nl-NL" dirty="0"/>
              <a:t> </a:t>
            </a:r>
            <a:r>
              <a:rPr lang="nl-NL" dirty="0" err="1"/>
              <a:t>all</a:t>
            </a:r>
            <a:r>
              <a:rPr lang="nl-NL" dirty="0"/>
              <a:t> </a:t>
            </a:r>
            <a:r>
              <a:rPr lang="nl-NL" dirty="0" err="1"/>
              <a:t>objects</a:t>
            </a:r>
            <a:r>
              <a:rPr lang="nl-NL" dirty="0"/>
              <a:t> of </a:t>
            </a:r>
            <a:r>
              <a:rPr lang="nl-NL" dirty="0" err="1"/>
              <a:t>the</a:t>
            </a:r>
            <a:r>
              <a:rPr lang="nl-NL" dirty="0"/>
              <a:t> class</a:t>
            </a:r>
          </a:p>
        </p:txBody>
      </p:sp>
      <p:sp>
        <p:nvSpPr>
          <p:cNvPr id="4" name="Rechthoek 3">
            <a:extLst>
              <a:ext uri="{FF2B5EF4-FFF2-40B4-BE49-F238E27FC236}">
                <a16:creationId xmlns:a16="http://schemas.microsoft.com/office/drawing/2014/main" id="{7BC9AB68-E0B1-3144-8646-9688FE48E0E5}"/>
              </a:ext>
            </a:extLst>
          </p:cNvPr>
          <p:cNvSpPr/>
          <p:nvPr/>
        </p:nvSpPr>
        <p:spPr>
          <a:xfrm>
            <a:off x="575816" y="5436021"/>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pi = </a:t>
            </a:r>
            <a:r>
              <a:rPr lang="nl-NL" b="1" dirty="0">
                <a:solidFill>
                  <a:srgbClr val="098658"/>
                </a:solidFill>
                <a:latin typeface="Menlo" panose="020B0609030804020204" pitchFamily="49" charset="0"/>
              </a:rPr>
              <a:t>3.14159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e = </a:t>
            </a:r>
            <a:r>
              <a:rPr lang="nl-NL" b="1" dirty="0">
                <a:solidFill>
                  <a:srgbClr val="098658"/>
                </a:solidFill>
                <a:latin typeface="Menlo" panose="020B0609030804020204" pitchFamily="49" charset="0"/>
              </a:rPr>
              <a:t>2.71828</a:t>
            </a:r>
          </a:p>
          <a:p>
            <a:endParaRPr lang="nl-NL" b="1" dirty="0">
              <a:solidFill>
                <a:srgbClr val="098658"/>
              </a:solidFill>
              <a:effectLst/>
              <a:latin typeface="Menlo" panose="020B0609030804020204" pitchFamily="49" charset="0"/>
            </a:endParaRP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Mathematics.pi</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Mathematics.e</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326167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methods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a:t>
            </a:r>
            <a:r>
              <a:rPr lang="nl-NL" dirty="0" err="1"/>
              <a:t>that</a:t>
            </a:r>
            <a:r>
              <a:rPr lang="nl-NL" dirty="0"/>
              <a:t> </a:t>
            </a:r>
            <a:r>
              <a:rPr lang="nl-NL" dirty="0" err="1"/>
              <a:t>method</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methods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methods</a:t>
            </a:r>
            <a:r>
              <a:rPr lang="nl-NL" dirty="0"/>
              <a:t> </a:t>
            </a:r>
          </a:p>
          <a:p>
            <a:endParaRPr lang="nl-NL" dirty="0"/>
          </a:p>
        </p:txBody>
      </p:sp>
    </p:spTree>
    <p:extLst>
      <p:ext uri="{BB962C8B-B14F-4D97-AF65-F5344CB8AC3E}">
        <p14:creationId xmlns:p14="http://schemas.microsoft.com/office/powerpoint/2010/main" val="338842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p:txBody>
          <a:bodyPr/>
          <a:lstStyle/>
          <a:p>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 but:</a:t>
            </a:r>
          </a:p>
          <a:p>
            <a:r>
              <a:rPr lang="nl-NL" dirty="0"/>
              <a:t>Class-</a:t>
            </a:r>
            <a:r>
              <a:rPr lang="nl-NL" dirty="0" err="1"/>
              <a:t>wide</a:t>
            </a:r>
            <a:r>
              <a:rPr lang="nl-NL" dirty="0"/>
              <a: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the</a:t>
            </a:r>
            <a:r>
              <a:rPr lang="nl-NL" dirty="0"/>
              <a:t> class.</a:t>
            </a:r>
          </a:p>
          <a:p>
            <a:r>
              <a:rPr lang="nl-NL" dirty="0"/>
              <a:t>A </a:t>
            </a:r>
            <a:r>
              <a:rPr lang="nl-NL" dirty="0" err="1"/>
              <a:t>method</a:t>
            </a:r>
            <a:r>
              <a:rPr lang="nl-NL" dirty="0"/>
              <a:t> </a:t>
            </a:r>
            <a:r>
              <a:rPr lang="nl-NL" dirty="0" err="1"/>
              <a:t>can</a:t>
            </a:r>
            <a:r>
              <a:rPr lang="nl-NL" dirty="0"/>
              <a:t> </a:t>
            </a:r>
            <a:r>
              <a:rPr lang="nl-NL" dirty="0" err="1"/>
              <a:t>be</a:t>
            </a:r>
            <a:r>
              <a:rPr lang="nl-NL" dirty="0"/>
              <a:t> </a:t>
            </a:r>
            <a:r>
              <a:rPr lang="nl-NL" dirty="0" err="1"/>
              <a:t>indicated</a:t>
            </a:r>
            <a:r>
              <a:rPr lang="nl-NL" dirty="0"/>
              <a:t> as a class-</a:t>
            </a:r>
            <a:r>
              <a:rPr lang="nl-NL" dirty="0" err="1"/>
              <a:t>wide</a:t>
            </a:r>
            <a:r>
              <a:rPr lang="nl-NL" dirty="0"/>
              <a:t> methode </a:t>
            </a:r>
            <a:r>
              <a:rPr lang="nl-NL" dirty="0" err="1"/>
              <a:t>with</a:t>
            </a:r>
            <a:r>
              <a:rPr lang="nl-NL" dirty="0"/>
              <a:t> a </a:t>
            </a:r>
            <a:r>
              <a:rPr lang="nl-NL" dirty="0" err="1"/>
              <a:t>decorator</a:t>
            </a:r>
            <a:r>
              <a:rPr lang="nl-NL" dirty="0"/>
              <a:t> </a:t>
            </a:r>
            <a:r>
              <a:rPr lang="nl-NL" b="1" dirty="0"/>
              <a:t>@</a:t>
            </a:r>
            <a:r>
              <a:rPr lang="nl-NL" b="1" dirty="0" err="1"/>
              <a:t>classmethod</a:t>
            </a:r>
            <a:r>
              <a:rPr lang="nl-NL" b="1" dirty="0"/>
              <a:t> </a:t>
            </a:r>
            <a:r>
              <a:rPr lang="nl-NL" dirty="0"/>
              <a:t>or </a:t>
            </a:r>
            <a:r>
              <a:rPr lang="nl-NL" b="1" dirty="0"/>
              <a:t>@</a:t>
            </a:r>
            <a:r>
              <a:rPr lang="nl-NL" b="1" dirty="0" err="1"/>
              <a:t>staticmethod</a:t>
            </a:r>
            <a:r>
              <a:rPr lang="nl-NL" dirty="0"/>
              <a:t>.</a:t>
            </a:r>
          </a:p>
        </p:txBody>
      </p:sp>
      <p:sp>
        <p:nvSpPr>
          <p:cNvPr id="4" name="Rechthoek 3">
            <a:extLst>
              <a:ext uri="{FF2B5EF4-FFF2-40B4-BE49-F238E27FC236}">
                <a16:creationId xmlns:a16="http://schemas.microsoft.com/office/drawing/2014/main" id="{5F9E034A-8042-9B41-9021-57F7FFE49098}"/>
              </a:ext>
            </a:extLst>
          </p:cNvPr>
          <p:cNvSpPr/>
          <p:nvPr/>
        </p:nvSpPr>
        <p:spPr>
          <a:xfrm>
            <a:off x="575816" y="3563813"/>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staticmethod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power1(x, 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1</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__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x</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classmethod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power2(</a:t>
            </a:r>
            <a:r>
              <a:rPr lang="nl-NL" b="1" dirty="0" err="1">
                <a:solidFill>
                  <a:srgbClr val="000000"/>
                </a:solidFill>
                <a:latin typeface="Menlo" panose="020B0609030804020204" pitchFamily="49" charset="0"/>
              </a:rPr>
              <a:t>cls</a:t>
            </a:r>
            <a:r>
              <a:rPr lang="nl-NL" b="1" dirty="0">
                <a:solidFill>
                  <a:srgbClr val="000000"/>
                </a:solidFill>
                <a:latin typeface="Menlo" panose="020B0609030804020204" pitchFamily="49" charset="0"/>
              </a:rPr>
              <a:t>, x, n):</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cls</a:t>
            </a:r>
            <a:r>
              <a:rPr lang="nl-NL" b="1" dirty="0">
                <a:solidFill>
                  <a:srgbClr val="000000"/>
                </a:solidFill>
                <a:latin typeface="Menlo" panose="020B0609030804020204" pitchFamily="49" charset="0"/>
              </a:rPr>
              <a:t>.power1(x,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print(Mathematics.power1(</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print(Mathematics.power2(</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419436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91E4C-3C11-7446-BBA3-5DC1DC88DF8A}"/>
              </a:ext>
            </a:extLst>
          </p:cNvPr>
          <p:cNvSpPr>
            <a:spLocks noGrp="1"/>
          </p:cNvSpPr>
          <p:nvPr>
            <p:ph type="title"/>
          </p:nvPr>
        </p:nvSpPr>
        <p:spPr/>
        <p:txBody>
          <a:bodyPr/>
          <a:lstStyle/>
          <a:p>
            <a:r>
              <a:rPr lang="nl-NL" dirty="0" err="1"/>
              <a:t>Example</a:t>
            </a:r>
            <a:endParaRPr lang="nl-NL" dirty="0"/>
          </a:p>
        </p:txBody>
      </p:sp>
      <p:sp>
        <p:nvSpPr>
          <p:cNvPr id="4" name="Rechthoek 3">
            <a:extLst>
              <a:ext uri="{FF2B5EF4-FFF2-40B4-BE49-F238E27FC236}">
                <a16:creationId xmlns:a16="http://schemas.microsoft.com/office/drawing/2014/main" id="{6D33F1C6-0594-3F4D-B322-CF624C3E4E7D}"/>
              </a:ext>
            </a:extLst>
          </p:cNvPr>
          <p:cNvSpPr/>
          <p:nvPr/>
        </p:nvSpPr>
        <p:spPr>
          <a:xfrm>
            <a:off x="575815" y="1619597"/>
            <a:ext cx="8928991" cy="563231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slots</a:t>
            </a:r>
            <a:r>
              <a:rPr lang="nl-NL" b="1" dirty="0">
                <a:solidFill>
                  <a:srgbClr val="000000"/>
                </a:solidFill>
                <a:latin typeface="Menlo" panose="020B0609030804020204" pitchFamily="49" charset="0"/>
              </a:rPr>
              <a:t>__ = (</a:t>
            </a:r>
            <a:r>
              <a:rPr lang="nl-NL" b="1" dirty="0">
                <a:solidFill>
                  <a:srgbClr val="A31515"/>
                </a:solidFill>
                <a:latin typeface="Menlo" panose="020B0609030804020204" pitchFamily="49" charset="0"/>
              </a:rPr>
              <a:t>'__name', '__</a:t>
            </a:r>
            <a:r>
              <a:rPr lang="nl-NL" b="1" dirty="0" err="1">
                <a:solidFill>
                  <a:srgbClr val="A31515"/>
                </a:solidFill>
                <a:latin typeface="Menlo" panose="020B0609030804020204" pitchFamily="49" charset="0"/>
              </a:rPr>
              <a:t>residence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I live in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p>
          <a:p>
            <a:r>
              <a:rPr lang="nl-NL" b="1" dirty="0">
                <a:solidFill>
                  <a:srgbClr val="000000"/>
                </a:solidFill>
                <a:latin typeface="Menlo" panose="020B0609030804020204" pitchFamily="49" charset="0"/>
              </a:rPr>
              <a:t>               .format(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move(</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new_residence</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new_residence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a:p>
            <a:r>
              <a:rPr lang="nl-NL" b="1" dirty="0" err="1">
                <a:solidFill>
                  <a:srgbClr val="000000"/>
                </a:solidFill>
                <a:latin typeface="Menlo" panose="020B0609030804020204" pitchFamily="49" charset="0"/>
              </a:rPr>
              <a:t>p.move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'Eindhoven'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0302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EF024-E55E-3747-8064-61839A0D3EA9}"/>
              </a:ext>
            </a:extLst>
          </p:cNvPr>
          <p:cNvSpPr>
            <a:spLocks noGrp="1"/>
          </p:cNvSpPr>
          <p:nvPr>
            <p:ph type="title"/>
          </p:nvPr>
        </p:nvSpPr>
        <p:spPr/>
        <p:txBody>
          <a:bodyPr/>
          <a:lstStyle/>
          <a:p>
            <a:r>
              <a:rPr lang="nl-NL" dirty="0"/>
              <a:t>Bankaccount</a:t>
            </a:r>
          </a:p>
        </p:txBody>
      </p:sp>
      <p:sp>
        <p:nvSpPr>
          <p:cNvPr id="3" name="Tijdelijke aanduiding voor inhoud 2">
            <a:extLst>
              <a:ext uri="{FF2B5EF4-FFF2-40B4-BE49-F238E27FC236}">
                <a16:creationId xmlns:a16="http://schemas.microsoft.com/office/drawing/2014/main" id="{181265C0-C582-144D-9E7D-0DCD7FC64F0C}"/>
              </a:ext>
            </a:extLst>
          </p:cNvPr>
          <p:cNvSpPr>
            <a:spLocks noGrp="1"/>
          </p:cNvSpPr>
          <p:nvPr>
            <p:ph idx="1"/>
          </p:nvPr>
        </p:nvSpPr>
        <p:spPr/>
        <p:txBody>
          <a:bodyPr>
            <a:noAutofit/>
          </a:bodyPr>
          <a:lstStyle/>
          <a:p>
            <a:pPr marL="0" indent="0">
              <a:buNone/>
            </a:pPr>
            <a:r>
              <a:rPr lang="nl-NL" sz="2400" dirty="0" err="1">
                <a:latin typeface="+mn-lt"/>
              </a:rPr>
              <a:t>Create</a:t>
            </a:r>
            <a:r>
              <a:rPr lang="nl-NL" sz="2400" dirty="0">
                <a:latin typeface="+mn-lt"/>
              </a:rPr>
              <a:t> a Bankaccount class, </a:t>
            </a:r>
            <a:r>
              <a:rPr lang="nl-NL" sz="2400" dirty="0" err="1">
                <a:latin typeface="+mn-lt"/>
              </a:rPr>
              <a:t>create</a:t>
            </a:r>
            <a:r>
              <a:rPr lang="nl-NL" sz="2400" dirty="0">
                <a:latin typeface="+mn-lt"/>
              </a:rPr>
              <a:t> </a:t>
            </a:r>
            <a:r>
              <a:rPr lang="nl-NL" sz="2400" dirty="0" err="1">
                <a:latin typeface="+mn-lt"/>
              </a:rPr>
              <a:t>serveral</a:t>
            </a:r>
            <a:r>
              <a:rPr lang="nl-NL" sz="2400" dirty="0">
                <a:latin typeface="+mn-lt"/>
              </a:rPr>
              <a:t> Bankaccount </a:t>
            </a:r>
            <a:r>
              <a:rPr lang="nl-NL" sz="2400" dirty="0" err="1">
                <a:latin typeface="+mn-lt"/>
              </a:rPr>
              <a:t>objects</a:t>
            </a:r>
            <a:r>
              <a:rPr lang="nl-NL" sz="2400" dirty="0">
                <a:latin typeface="+mn-lt"/>
              </a:rPr>
              <a:t> </a:t>
            </a:r>
            <a:r>
              <a:rPr lang="nl-NL" sz="2400" dirty="0" err="1">
                <a:latin typeface="+mn-lt"/>
              </a:rPr>
              <a:t>and</a:t>
            </a:r>
            <a:r>
              <a:rPr lang="nl-NL" sz="2400" dirty="0">
                <a:latin typeface="+mn-lt"/>
              </a:rPr>
              <a:t> </a:t>
            </a:r>
            <a:r>
              <a:rPr lang="nl-NL" sz="2400" dirty="0" err="1">
                <a:latin typeface="+mn-lt"/>
              </a:rPr>
              <a:t>demonstrate</a:t>
            </a:r>
            <a:r>
              <a:rPr lang="nl-NL" sz="2400" dirty="0">
                <a:latin typeface="+mn-lt"/>
              </a:rPr>
              <a:t> </a:t>
            </a:r>
            <a:r>
              <a:rPr lang="nl-NL" sz="2400" dirty="0" err="1">
                <a:latin typeface="+mn-lt"/>
              </a:rPr>
              <a:t>that</a:t>
            </a:r>
            <a:r>
              <a:rPr lang="nl-NL" sz="2400" dirty="0">
                <a:latin typeface="+mn-lt"/>
              </a:rPr>
              <a:t> </a:t>
            </a:r>
            <a:r>
              <a:rPr lang="nl-NL" sz="2400" dirty="0" err="1">
                <a:latin typeface="+mn-lt"/>
              </a:rPr>
              <a:t>you</a:t>
            </a:r>
            <a:r>
              <a:rPr lang="nl-NL" sz="2400" dirty="0">
                <a:latin typeface="+mn-lt"/>
              </a:rPr>
              <a:t> </a:t>
            </a:r>
            <a:r>
              <a:rPr lang="nl-NL" sz="2400" dirty="0" err="1">
                <a:latin typeface="+mn-lt"/>
              </a:rPr>
              <a:t>can</a:t>
            </a:r>
            <a:r>
              <a:rPr lang="nl-NL" sz="2400" dirty="0">
                <a:latin typeface="+mn-lt"/>
              </a:rPr>
              <a:t> </a:t>
            </a:r>
            <a:r>
              <a:rPr lang="nl-NL" sz="2400" dirty="0" err="1">
                <a:latin typeface="+mn-lt"/>
              </a:rPr>
              <a:t>deposit</a:t>
            </a:r>
            <a:r>
              <a:rPr lang="nl-NL" sz="2400" dirty="0">
                <a:latin typeface="+mn-lt"/>
              </a:rPr>
              <a:t> </a:t>
            </a:r>
            <a:r>
              <a:rPr lang="nl-NL" sz="2400" dirty="0" err="1">
                <a:latin typeface="+mn-lt"/>
              </a:rPr>
              <a:t>and</a:t>
            </a:r>
            <a:r>
              <a:rPr lang="nl-NL" sz="2400" dirty="0">
                <a:latin typeface="+mn-lt"/>
              </a:rPr>
              <a:t> </a:t>
            </a:r>
            <a:r>
              <a:rPr lang="nl-NL" sz="2400" dirty="0" err="1">
                <a:latin typeface="+mn-lt"/>
              </a:rPr>
              <a:t>withdraw</a:t>
            </a:r>
            <a:r>
              <a:rPr lang="nl-NL" sz="2400" dirty="0">
                <a:latin typeface="+mn-lt"/>
              </a:rPr>
              <a:t> </a:t>
            </a:r>
            <a:r>
              <a:rPr lang="nl-NL" sz="2400" dirty="0" err="1">
                <a:latin typeface="+mn-lt"/>
              </a:rPr>
              <a:t>amount</a:t>
            </a:r>
            <a:r>
              <a:rPr lang="nl-NL" sz="2400" dirty="0">
                <a:latin typeface="+mn-lt"/>
              </a:rPr>
              <a:t> </a:t>
            </a:r>
            <a:r>
              <a:rPr lang="nl-NL" sz="2400" dirty="0" err="1">
                <a:latin typeface="+mn-lt"/>
              </a:rPr>
              <a:t>to</a:t>
            </a:r>
            <a:r>
              <a:rPr lang="nl-NL" sz="2400" dirty="0">
                <a:latin typeface="+mn-lt"/>
              </a:rPr>
              <a:t> </a:t>
            </a:r>
            <a:r>
              <a:rPr lang="nl-NL" sz="2400" dirty="0" err="1">
                <a:latin typeface="+mn-lt"/>
              </a:rPr>
              <a:t>the</a:t>
            </a:r>
            <a:r>
              <a:rPr lang="nl-NL" sz="2400" dirty="0">
                <a:latin typeface="+mn-lt"/>
              </a:rPr>
              <a:t> account.</a:t>
            </a:r>
          </a:p>
          <a:p>
            <a:pPr marL="0" indent="0">
              <a:buNone/>
            </a:pPr>
            <a:endParaRPr lang="nl-NL" sz="2400" dirty="0">
              <a:latin typeface="+mn-lt"/>
            </a:endParaRPr>
          </a:p>
          <a:p>
            <a:pPr marL="0" indent="0">
              <a:buNone/>
            </a:pPr>
            <a:r>
              <a:rPr lang="nl-NL" sz="2400" dirty="0">
                <a:latin typeface="+mn-lt"/>
              </a:rPr>
              <a:t>Tips:</a:t>
            </a:r>
            <a:endParaRPr lang="nl-NL" dirty="0">
              <a:latin typeface="+mn-lt"/>
            </a:endParaRPr>
          </a:p>
          <a:p>
            <a:r>
              <a:rPr lang="nl-NL" sz="2400" dirty="0" err="1">
                <a:latin typeface="+mn-lt"/>
              </a:rPr>
              <a:t>Create</a:t>
            </a:r>
            <a:r>
              <a:rPr lang="nl-NL" sz="2400" dirty="0">
                <a:latin typeface="+mn-lt"/>
              </a:rPr>
              <a:t> a class Bankaccount</a:t>
            </a:r>
          </a:p>
          <a:p>
            <a:r>
              <a:rPr lang="nl-NL" dirty="0" err="1">
                <a:latin typeface="+mn-lt"/>
              </a:rPr>
              <a:t>Add</a:t>
            </a:r>
            <a:r>
              <a:rPr lang="nl-NL" dirty="0">
                <a:latin typeface="+mn-lt"/>
              </a:rPr>
              <a:t> </a:t>
            </a:r>
            <a:r>
              <a:rPr lang="nl-NL" dirty="0" err="1">
                <a:latin typeface="+mn-lt"/>
              </a:rPr>
              <a:t>attributes</a:t>
            </a:r>
            <a:r>
              <a:rPr lang="nl-NL" dirty="0">
                <a:latin typeface="+mn-lt"/>
              </a:rPr>
              <a:t> in </a:t>
            </a:r>
            <a:r>
              <a:rPr lang="nl-NL" dirty="0" err="1">
                <a:latin typeface="+mn-lt"/>
              </a:rPr>
              <a:t>the</a:t>
            </a:r>
            <a:r>
              <a:rPr lang="nl-NL" dirty="0">
                <a:latin typeface="+mn-lt"/>
              </a:rPr>
              <a:t> </a:t>
            </a:r>
            <a:r>
              <a:rPr lang="nl-NL" b="1" dirty="0">
                <a:latin typeface="+mn-lt"/>
              </a:rPr>
              <a:t>__</a:t>
            </a:r>
            <a:r>
              <a:rPr lang="nl-NL" b="1" dirty="0" err="1">
                <a:latin typeface="+mn-lt"/>
              </a:rPr>
              <a:t>init</a:t>
            </a:r>
            <a:r>
              <a:rPr lang="nl-NL" b="1" dirty="0">
                <a:latin typeface="+mn-lt"/>
              </a:rPr>
              <a:t>__</a:t>
            </a:r>
            <a:r>
              <a:rPr lang="nl-NL" dirty="0">
                <a:latin typeface="+mn-lt"/>
              </a:rPr>
              <a:t> </a:t>
            </a:r>
            <a:r>
              <a:rPr lang="nl-NL" dirty="0" err="1">
                <a:latin typeface="+mn-lt"/>
              </a:rPr>
              <a:t>method</a:t>
            </a:r>
            <a:r>
              <a:rPr lang="nl-NL" dirty="0">
                <a:latin typeface="+mn-lt"/>
              </a:rPr>
              <a:t>. </a:t>
            </a:r>
            <a:r>
              <a:rPr lang="nl-NL" dirty="0" err="1">
                <a:latin typeface="+mn-lt"/>
              </a:rPr>
              <a:t>Attributes</a:t>
            </a:r>
            <a:r>
              <a:rPr lang="nl-NL" dirty="0">
                <a:latin typeface="+mn-lt"/>
              </a:rPr>
              <a:t> </a:t>
            </a:r>
            <a:r>
              <a:rPr lang="nl-NL" dirty="0" err="1">
                <a:latin typeface="+mn-lt"/>
              </a:rPr>
              <a:t>should</a:t>
            </a:r>
            <a:r>
              <a:rPr lang="nl-NL" dirty="0">
                <a:latin typeface="+mn-lt"/>
              </a:rPr>
              <a:t> </a:t>
            </a:r>
            <a:r>
              <a:rPr lang="nl-NL" dirty="0" err="1">
                <a:latin typeface="+mn-lt"/>
              </a:rPr>
              <a:t>be</a:t>
            </a:r>
            <a:r>
              <a:rPr lang="nl-NL" dirty="0">
                <a:latin typeface="+mn-lt"/>
              </a:rPr>
              <a:t> __</a:t>
            </a:r>
            <a:r>
              <a:rPr lang="nl-NL" dirty="0" err="1">
                <a:latin typeface="+mn-lt"/>
              </a:rPr>
              <a:t>balance</a:t>
            </a:r>
            <a:r>
              <a:rPr lang="nl-NL" dirty="0">
                <a:latin typeface="+mn-lt"/>
              </a:rPr>
              <a:t> </a:t>
            </a:r>
            <a:r>
              <a:rPr lang="nl-NL" dirty="0" err="1">
                <a:latin typeface="+mn-lt"/>
              </a:rPr>
              <a:t>and</a:t>
            </a:r>
            <a:r>
              <a:rPr lang="nl-NL" dirty="0">
                <a:latin typeface="+mn-lt"/>
              </a:rPr>
              <a:t> __</a:t>
            </a:r>
            <a:r>
              <a:rPr lang="nl-NL" dirty="0" err="1">
                <a:latin typeface="+mn-lt"/>
              </a:rPr>
              <a:t>holder</a:t>
            </a:r>
            <a:r>
              <a:rPr lang="nl-NL" dirty="0">
                <a:latin typeface="+mn-lt"/>
              </a:rPr>
              <a:t>.</a:t>
            </a:r>
          </a:p>
          <a:p>
            <a:r>
              <a:rPr lang="nl-NL" sz="2400" dirty="0" err="1">
                <a:latin typeface="+mn-lt"/>
              </a:rPr>
              <a:t>Add</a:t>
            </a:r>
            <a:r>
              <a:rPr lang="nl-NL" sz="2400" dirty="0">
                <a:latin typeface="+mn-lt"/>
              </a:rPr>
              <a:t> </a:t>
            </a:r>
            <a:r>
              <a:rPr lang="nl-NL" sz="2400" dirty="0" err="1">
                <a:latin typeface="+mn-lt"/>
              </a:rPr>
              <a:t>the</a:t>
            </a:r>
            <a:r>
              <a:rPr lang="nl-NL" sz="2400" dirty="0">
                <a:latin typeface="+mn-lt"/>
              </a:rPr>
              <a:t> </a:t>
            </a:r>
            <a:r>
              <a:rPr lang="nl-NL" sz="2400" dirty="0" err="1">
                <a:latin typeface="+mn-lt"/>
              </a:rPr>
              <a:t>methods</a:t>
            </a:r>
            <a:r>
              <a:rPr lang="nl-NL" sz="2400" dirty="0">
                <a:latin typeface="+mn-lt"/>
              </a:rPr>
              <a:t>: </a:t>
            </a:r>
            <a:r>
              <a:rPr lang="nl-NL" b="1" dirty="0" err="1">
                <a:latin typeface="+mn-lt"/>
              </a:rPr>
              <a:t>deposit</a:t>
            </a:r>
            <a:r>
              <a:rPr lang="nl-NL" dirty="0">
                <a:latin typeface="+mn-lt"/>
              </a:rPr>
              <a:t> </a:t>
            </a:r>
            <a:r>
              <a:rPr lang="nl-NL" dirty="0" err="1">
                <a:latin typeface="+mn-lt"/>
              </a:rPr>
              <a:t>and</a:t>
            </a:r>
            <a:r>
              <a:rPr lang="nl-NL" dirty="0">
                <a:latin typeface="+mn-lt"/>
              </a:rPr>
              <a:t> </a:t>
            </a:r>
            <a:r>
              <a:rPr lang="nl-NL" b="1" dirty="0" err="1">
                <a:latin typeface="+mn-lt"/>
              </a:rPr>
              <a:t>withdraw</a:t>
            </a:r>
            <a:r>
              <a:rPr lang="nl-NL" dirty="0">
                <a:latin typeface="+mn-lt"/>
              </a:rPr>
              <a:t> </a:t>
            </a:r>
            <a:r>
              <a:rPr lang="nl-NL" dirty="0" err="1">
                <a:latin typeface="+mn-lt"/>
              </a:rPr>
              <a:t>that</a:t>
            </a:r>
            <a:r>
              <a:rPr lang="nl-NL" dirty="0">
                <a:latin typeface="+mn-lt"/>
              </a:rPr>
              <a:t> take </a:t>
            </a:r>
            <a:r>
              <a:rPr lang="nl-NL" dirty="0" err="1">
                <a:latin typeface="+mn-lt"/>
              </a:rPr>
              <a:t>an</a:t>
            </a:r>
            <a:r>
              <a:rPr lang="nl-NL" dirty="0">
                <a:latin typeface="+mn-lt"/>
              </a:rPr>
              <a:t> </a:t>
            </a:r>
            <a:r>
              <a:rPr lang="nl-NL" dirty="0" err="1">
                <a:latin typeface="+mn-lt"/>
              </a:rPr>
              <a:t>amount</a:t>
            </a:r>
            <a:r>
              <a:rPr lang="nl-NL" dirty="0">
                <a:latin typeface="+mn-lt"/>
              </a:rPr>
              <a:t> argument </a:t>
            </a:r>
            <a:r>
              <a:rPr lang="nl-NL" dirty="0" err="1">
                <a:latin typeface="+mn-lt"/>
              </a:rPr>
              <a:t>and</a:t>
            </a:r>
            <a:r>
              <a:rPr lang="nl-NL" dirty="0">
                <a:latin typeface="+mn-lt"/>
              </a:rPr>
              <a:t> a </a:t>
            </a:r>
            <a:r>
              <a:rPr lang="nl-NL" dirty="0" err="1">
                <a:latin typeface="+mn-lt"/>
              </a:rPr>
              <a:t>third</a:t>
            </a:r>
            <a:r>
              <a:rPr lang="nl-NL" dirty="0">
                <a:latin typeface="+mn-lt"/>
              </a:rPr>
              <a:t> </a:t>
            </a:r>
            <a:r>
              <a:rPr lang="nl-NL" dirty="0" err="1">
                <a:latin typeface="+mn-lt"/>
              </a:rPr>
              <a:t>method</a:t>
            </a:r>
            <a:r>
              <a:rPr lang="nl-NL" dirty="0">
                <a:latin typeface="+mn-lt"/>
              </a:rPr>
              <a:t> </a:t>
            </a:r>
            <a:r>
              <a:rPr lang="nl-NL" b="1" dirty="0">
                <a:latin typeface="+mn-lt"/>
              </a:rPr>
              <a:t>info</a:t>
            </a:r>
            <a:r>
              <a:rPr lang="nl-NL" dirty="0">
                <a:latin typeface="+mn-lt"/>
              </a:rPr>
              <a:t> </a:t>
            </a:r>
            <a:r>
              <a:rPr lang="nl-NL" dirty="0" err="1">
                <a:latin typeface="+mn-lt"/>
              </a:rPr>
              <a:t>that</a:t>
            </a:r>
            <a:r>
              <a:rPr lang="nl-NL" dirty="0">
                <a:latin typeface="+mn-lt"/>
              </a:rPr>
              <a:t> returns information </a:t>
            </a:r>
            <a:r>
              <a:rPr lang="nl-NL" dirty="0" err="1">
                <a:latin typeface="+mn-lt"/>
              </a:rPr>
              <a:t>about</a:t>
            </a:r>
            <a:r>
              <a:rPr lang="nl-NL" dirty="0">
                <a:latin typeface="+mn-lt"/>
              </a:rPr>
              <a:t> </a:t>
            </a:r>
            <a:r>
              <a:rPr lang="nl-NL" dirty="0" err="1">
                <a:latin typeface="+mn-lt"/>
              </a:rPr>
              <a:t>the</a:t>
            </a:r>
            <a:r>
              <a:rPr lang="nl-NL" dirty="0">
                <a:latin typeface="+mn-lt"/>
              </a:rPr>
              <a:t> account.</a:t>
            </a:r>
          </a:p>
          <a:p>
            <a:r>
              <a:rPr lang="nl-NL" dirty="0" err="1">
                <a:latin typeface="+mn-lt"/>
              </a:rPr>
              <a:t>Instantiate</a:t>
            </a:r>
            <a:r>
              <a:rPr lang="nl-NL" dirty="0">
                <a:latin typeface="+mn-lt"/>
              </a:rPr>
              <a:t> </a:t>
            </a:r>
            <a:r>
              <a:rPr lang="nl-NL" dirty="0" err="1">
                <a:latin typeface="+mn-lt"/>
              </a:rPr>
              <a:t>serveral</a:t>
            </a:r>
            <a:r>
              <a:rPr lang="nl-NL" dirty="0">
                <a:latin typeface="+mn-lt"/>
              </a:rPr>
              <a:t> bankaccount </a:t>
            </a:r>
            <a:r>
              <a:rPr lang="nl-NL" dirty="0" err="1">
                <a:latin typeface="+mn-lt"/>
              </a:rPr>
              <a:t>objects</a:t>
            </a:r>
            <a:r>
              <a:rPr lang="nl-NL" dirty="0">
                <a:latin typeface="+mn-lt"/>
              </a:rPr>
              <a:t> </a:t>
            </a:r>
            <a:r>
              <a:rPr lang="nl-NL" dirty="0" err="1">
                <a:latin typeface="+mn-lt"/>
              </a:rPr>
              <a:t>and</a:t>
            </a:r>
            <a:r>
              <a:rPr lang="nl-NL" dirty="0">
                <a:latin typeface="+mn-lt"/>
              </a:rPr>
              <a:t> </a:t>
            </a:r>
            <a:r>
              <a:rPr lang="nl-NL" dirty="0" err="1">
                <a:latin typeface="+mn-lt"/>
              </a:rPr>
              <a:t>demonstrate</a:t>
            </a:r>
            <a:r>
              <a:rPr lang="nl-NL" dirty="0">
                <a:latin typeface="+mn-lt"/>
              </a:rPr>
              <a:t> </a:t>
            </a:r>
            <a:r>
              <a:rPr lang="nl-NL" dirty="0" err="1">
                <a:latin typeface="+mn-lt"/>
              </a:rPr>
              <a:t>the</a:t>
            </a:r>
            <a:r>
              <a:rPr lang="nl-NL" dirty="0">
                <a:latin typeface="+mn-lt"/>
              </a:rPr>
              <a:t> </a:t>
            </a:r>
            <a:r>
              <a:rPr lang="nl-NL" dirty="0" err="1">
                <a:latin typeface="+mn-lt"/>
              </a:rPr>
              <a:t>working</a:t>
            </a:r>
            <a:r>
              <a:rPr lang="nl-NL" dirty="0">
                <a:latin typeface="+mn-lt"/>
              </a:rPr>
              <a:t> of </a:t>
            </a:r>
            <a:r>
              <a:rPr lang="nl-NL" dirty="0" err="1">
                <a:latin typeface="+mn-lt"/>
              </a:rPr>
              <a:t>the</a:t>
            </a:r>
            <a:r>
              <a:rPr lang="nl-NL" dirty="0">
                <a:latin typeface="+mn-lt"/>
              </a:rPr>
              <a:t> class</a:t>
            </a:r>
          </a:p>
        </p:txBody>
      </p:sp>
      <p:sp>
        <p:nvSpPr>
          <p:cNvPr id="4" name="Tekstvak 3">
            <a:extLst>
              <a:ext uri="{FF2B5EF4-FFF2-40B4-BE49-F238E27FC236}">
                <a16:creationId xmlns:a16="http://schemas.microsoft.com/office/drawing/2014/main" id="{923818F1-1839-D328-695D-FDD33EEC8F7A}"/>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1.6</a:t>
            </a:r>
          </a:p>
        </p:txBody>
      </p:sp>
    </p:spTree>
    <p:extLst>
      <p:ext uri="{BB962C8B-B14F-4D97-AF65-F5344CB8AC3E}">
        <p14:creationId xmlns:p14="http://schemas.microsoft.com/office/powerpoint/2010/main" val="8698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a:t>Recap</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r>
              <a:rPr lang="nl-NL" sz="1800" dirty="0"/>
              <a:t>Python prompt</a:t>
            </a:r>
          </a:p>
          <a:p>
            <a:r>
              <a:rPr lang="nl-NL" sz="1800" dirty="0" err="1"/>
              <a:t>Executing</a:t>
            </a:r>
            <a:r>
              <a:rPr lang="nl-NL" sz="1800" dirty="0"/>
              <a:t> a Python module </a:t>
            </a:r>
          </a:p>
          <a:p>
            <a:r>
              <a:rPr lang="nl-NL" sz="1800" dirty="0"/>
              <a:t>Variables</a:t>
            </a:r>
          </a:p>
          <a:p>
            <a:r>
              <a:rPr lang="nl-NL" sz="1800" dirty="0"/>
              <a:t>Operators</a:t>
            </a:r>
          </a:p>
          <a:p>
            <a:r>
              <a:rPr lang="nl-NL" sz="1800" dirty="0"/>
              <a:t>Built-in </a:t>
            </a:r>
            <a:r>
              <a:rPr lang="nl-NL" sz="1800" dirty="0" err="1"/>
              <a:t>functions</a:t>
            </a:r>
            <a:endParaRPr lang="nl-NL" sz="1800" dirty="0"/>
          </a:p>
          <a:p>
            <a:r>
              <a:rPr lang="nl-NL" sz="1800" dirty="0"/>
              <a:t>Strings</a:t>
            </a:r>
          </a:p>
          <a:p>
            <a:r>
              <a:rPr lang="nl-NL" sz="1800" dirty="0" err="1"/>
              <a:t>Conditional</a:t>
            </a:r>
            <a:r>
              <a:rPr lang="nl-NL" sz="1800" dirty="0"/>
              <a:t> statements</a:t>
            </a:r>
          </a:p>
          <a:p>
            <a:r>
              <a:rPr lang="nl-NL" sz="1800" dirty="0"/>
              <a:t>Loop statements</a:t>
            </a:r>
          </a:p>
          <a:p>
            <a:r>
              <a:rPr lang="nl-NL" sz="1800" dirty="0" err="1"/>
              <a:t>Datastructures</a:t>
            </a:r>
            <a:r>
              <a:rPr lang="nl-NL" sz="1800" dirty="0"/>
              <a:t> – </a:t>
            </a:r>
            <a:r>
              <a:rPr lang="nl-NL" sz="1800" dirty="0" err="1"/>
              <a:t>Lists</a:t>
            </a:r>
            <a:r>
              <a:rPr lang="nl-NL" sz="1800" dirty="0"/>
              <a:t>, Sets, </a:t>
            </a:r>
            <a:r>
              <a:rPr lang="nl-NL" sz="1800" dirty="0" err="1"/>
              <a:t>Dicts</a:t>
            </a:r>
            <a:endParaRPr lang="nl-NL" sz="1800" dirty="0"/>
          </a:p>
          <a:p>
            <a:r>
              <a:rPr lang="nl-NL" sz="1800" dirty="0" err="1"/>
              <a:t>Comprehension</a:t>
            </a:r>
            <a:endParaRPr lang="nl-NL" sz="1800" dirty="0"/>
          </a:p>
          <a:p>
            <a:r>
              <a:rPr lang="nl-NL" sz="1800" dirty="0" err="1"/>
              <a:t>Functions</a:t>
            </a:r>
            <a:r>
              <a:rPr lang="nl-NL" sz="1800" dirty="0"/>
              <a:t> – </a:t>
            </a:r>
            <a:r>
              <a:rPr lang="nl-NL" sz="1800" dirty="0" err="1"/>
              <a:t>definition</a:t>
            </a:r>
            <a:r>
              <a:rPr lang="nl-NL" sz="1800" dirty="0"/>
              <a:t>, </a:t>
            </a:r>
            <a:r>
              <a:rPr lang="nl-NL" sz="1800" dirty="0" err="1"/>
              <a:t>arguments</a:t>
            </a:r>
            <a:r>
              <a:rPr lang="nl-NL" sz="1800" dirty="0"/>
              <a:t>, return</a:t>
            </a:r>
          </a:p>
          <a:p>
            <a:r>
              <a:rPr lang="nl-NL" sz="1800" dirty="0"/>
              <a:t>Generators</a:t>
            </a:r>
          </a:p>
        </p:txBody>
      </p:sp>
    </p:spTree>
    <p:extLst>
      <p:ext uri="{BB962C8B-B14F-4D97-AF65-F5344CB8AC3E}">
        <p14:creationId xmlns:p14="http://schemas.microsoft.com/office/powerpoint/2010/main" val="3741192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Class </a:t>
            </a:r>
            <a:r>
              <a:rPr lang="nl-NL" dirty="0" err="1"/>
              <a:t>Car</a:t>
            </a:r>
            <a:endParaRPr lang="nl-NL" dirty="0"/>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 class </a:t>
            </a:r>
            <a:r>
              <a:rPr lang="nl-NL" dirty="0" err="1"/>
              <a:t>named</a:t>
            </a:r>
            <a:r>
              <a:rPr lang="nl-NL" dirty="0"/>
              <a:t> </a:t>
            </a:r>
            <a:r>
              <a:rPr lang="nl-NL" b="1" dirty="0" err="1"/>
              <a:t>Car</a:t>
            </a:r>
            <a:endParaRPr lang="nl-NL" b="1" dirty="0"/>
          </a:p>
          <a:p>
            <a:r>
              <a:rPr lang="nl-NL" dirty="0"/>
              <a:t>Add the __init__ method and set </a:t>
            </a:r>
            <a:r>
              <a:rPr lang="nl-NL" dirty="0" err="1"/>
              <a:t>several</a:t>
            </a:r>
            <a:r>
              <a:rPr lang="nl-NL" dirty="0"/>
              <a:t> </a:t>
            </a:r>
            <a:r>
              <a:rPr lang="nl-NL" dirty="0" err="1"/>
              <a:t>attributes</a:t>
            </a:r>
            <a:r>
              <a:rPr lang="nl-NL" dirty="0"/>
              <a:t> like _</a:t>
            </a:r>
            <a:r>
              <a:rPr lang="nl-NL" b="1" dirty="0"/>
              <a:t>make</a:t>
            </a:r>
            <a:r>
              <a:rPr lang="nl-NL" dirty="0"/>
              <a:t>, _</a:t>
            </a:r>
            <a:r>
              <a:rPr lang="nl-NL" b="1" dirty="0"/>
              <a:t>type</a:t>
            </a:r>
            <a:r>
              <a:rPr lang="nl-NL" dirty="0"/>
              <a:t> </a:t>
            </a:r>
            <a:r>
              <a:rPr lang="nl-NL" dirty="0" err="1"/>
              <a:t>and</a:t>
            </a:r>
            <a:r>
              <a:rPr lang="nl-NL" dirty="0"/>
              <a:t> _</a:t>
            </a:r>
            <a:r>
              <a:rPr lang="nl-NL" b="1" dirty="0" err="1"/>
              <a:t>color</a:t>
            </a:r>
            <a:endParaRPr lang="nl-NL" b="1" dirty="0"/>
          </a:p>
          <a:p>
            <a:r>
              <a:rPr lang="nl-NL" dirty="0"/>
              <a:t>Set </a:t>
            </a:r>
            <a:r>
              <a:rPr lang="nl-NL" dirty="0" err="1"/>
              <a:t>the</a:t>
            </a:r>
            <a:r>
              <a:rPr lang="nl-NL" dirty="0"/>
              <a:t> _</a:t>
            </a:r>
            <a:r>
              <a:rPr lang="nl-NL" b="1" dirty="0" err="1"/>
              <a:t>mileage</a:t>
            </a:r>
            <a:r>
              <a:rPr lang="nl-NL" dirty="0"/>
              <a:t> </a:t>
            </a:r>
            <a:r>
              <a:rPr lang="nl-NL" dirty="0" err="1"/>
              <a:t>attribute</a:t>
            </a:r>
            <a:r>
              <a:rPr lang="nl-NL" dirty="0"/>
              <a:t> </a:t>
            </a:r>
            <a:r>
              <a:rPr lang="nl-NL" dirty="0" err="1"/>
              <a:t>to</a:t>
            </a:r>
            <a:r>
              <a:rPr lang="nl-NL" dirty="0"/>
              <a:t> 0</a:t>
            </a:r>
          </a:p>
          <a:p>
            <a:r>
              <a:rPr lang="nl-NL" dirty="0" err="1"/>
              <a:t>Create</a:t>
            </a:r>
            <a:r>
              <a:rPr lang="nl-NL" dirty="0"/>
              <a:t> a </a:t>
            </a:r>
            <a:r>
              <a:rPr lang="nl-NL" dirty="0" err="1"/>
              <a:t>method</a:t>
            </a:r>
            <a:r>
              <a:rPr lang="nl-NL" dirty="0"/>
              <a:t> </a:t>
            </a:r>
            <a:r>
              <a:rPr lang="nl-NL" b="1" dirty="0"/>
              <a:t>info</a:t>
            </a:r>
            <a:r>
              <a:rPr lang="nl-NL" dirty="0"/>
              <a:t> </a:t>
            </a:r>
            <a:r>
              <a:rPr lang="nl-NL" dirty="0" err="1"/>
              <a:t>that</a:t>
            </a:r>
            <a:r>
              <a:rPr lang="nl-NL" dirty="0"/>
              <a:t> </a:t>
            </a:r>
            <a:r>
              <a:rPr lang="nl-NL" dirty="0" err="1"/>
              <a:t>describes</a:t>
            </a:r>
            <a:r>
              <a:rPr lang="nl-NL" dirty="0"/>
              <a:t> </a:t>
            </a:r>
            <a:r>
              <a:rPr lang="nl-NL" dirty="0" err="1"/>
              <a:t>the</a:t>
            </a:r>
            <a:r>
              <a:rPr lang="nl-NL" dirty="0"/>
              <a:t> </a:t>
            </a:r>
            <a:r>
              <a:rPr lang="nl-NL" dirty="0" err="1"/>
              <a:t>car</a:t>
            </a:r>
            <a:r>
              <a:rPr lang="nl-NL" dirty="0"/>
              <a:t> </a:t>
            </a:r>
            <a:r>
              <a:rPr lang="nl-NL" dirty="0" err="1"/>
              <a:t>and</a:t>
            </a:r>
            <a:r>
              <a:rPr lang="nl-NL" dirty="0"/>
              <a:t> </a:t>
            </a:r>
            <a:r>
              <a:rPr lang="nl-NL" dirty="0" err="1"/>
              <a:t>the</a:t>
            </a:r>
            <a:r>
              <a:rPr lang="nl-NL" dirty="0"/>
              <a:t> </a:t>
            </a:r>
            <a:r>
              <a:rPr lang="nl-NL" dirty="0" err="1"/>
              <a:t>mileage</a:t>
            </a:r>
            <a:endParaRPr lang="nl-NL" dirty="0"/>
          </a:p>
          <a:p>
            <a:r>
              <a:rPr lang="nl-NL" dirty="0" err="1"/>
              <a:t>Create</a:t>
            </a:r>
            <a:r>
              <a:rPr lang="nl-NL" dirty="0"/>
              <a:t> a </a:t>
            </a:r>
            <a:r>
              <a:rPr lang="nl-NL" dirty="0" err="1"/>
              <a:t>method</a:t>
            </a:r>
            <a:r>
              <a:rPr lang="nl-NL" dirty="0"/>
              <a:t> </a:t>
            </a:r>
            <a:r>
              <a:rPr lang="nl-NL" b="1" dirty="0"/>
              <a:t>drive</a:t>
            </a:r>
            <a:r>
              <a:rPr lang="nl-NL" dirty="0"/>
              <a:t> </a:t>
            </a:r>
            <a:r>
              <a:rPr lang="nl-NL" dirty="0" err="1"/>
              <a:t>that</a:t>
            </a:r>
            <a:r>
              <a:rPr lang="nl-NL" dirty="0"/>
              <a:t> takes </a:t>
            </a:r>
            <a:r>
              <a:rPr lang="nl-NL" dirty="0" err="1"/>
              <a:t>an</a:t>
            </a:r>
            <a:r>
              <a:rPr lang="nl-NL" dirty="0"/>
              <a:t> </a:t>
            </a:r>
            <a:r>
              <a:rPr lang="nl-NL" dirty="0" err="1"/>
              <a:t>amount</a:t>
            </a:r>
            <a:r>
              <a:rPr lang="nl-NL" dirty="0"/>
              <a:t> of kilometers </a:t>
            </a:r>
            <a:r>
              <a:rPr lang="nl-NL" dirty="0" err="1"/>
              <a:t>and</a:t>
            </a:r>
            <a:r>
              <a:rPr lang="nl-NL" dirty="0"/>
              <a:t> </a:t>
            </a:r>
            <a:r>
              <a:rPr lang="nl-NL" dirty="0" err="1"/>
              <a:t>adds</a:t>
            </a:r>
            <a:r>
              <a:rPr lang="nl-NL" dirty="0"/>
              <a:t> </a:t>
            </a:r>
            <a:r>
              <a:rPr lang="nl-NL" dirty="0" err="1"/>
              <a:t>that</a:t>
            </a:r>
            <a:r>
              <a:rPr lang="nl-NL" dirty="0"/>
              <a:t> </a:t>
            </a:r>
            <a:r>
              <a:rPr lang="nl-NL" dirty="0" err="1"/>
              <a:t>to</a:t>
            </a:r>
            <a:r>
              <a:rPr lang="nl-NL" dirty="0"/>
              <a:t> </a:t>
            </a:r>
            <a:r>
              <a:rPr lang="nl-NL" dirty="0" err="1"/>
              <a:t>the</a:t>
            </a:r>
            <a:r>
              <a:rPr lang="nl-NL" dirty="0"/>
              <a:t> </a:t>
            </a:r>
            <a:r>
              <a:rPr lang="nl-NL" dirty="0" err="1"/>
              <a:t>mileage</a:t>
            </a:r>
            <a:r>
              <a:rPr lang="nl-NL" dirty="0"/>
              <a:t>.</a:t>
            </a:r>
          </a:p>
          <a:p>
            <a:r>
              <a:rPr lang="nl-NL" dirty="0"/>
              <a:t>Test </a:t>
            </a:r>
            <a:r>
              <a:rPr lang="nl-NL" dirty="0" err="1"/>
              <a:t>you</a:t>
            </a:r>
            <a:r>
              <a:rPr lang="nl-NL" dirty="0"/>
              <a:t> class </a:t>
            </a:r>
            <a:r>
              <a:rPr lang="nl-NL" dirty="0" err="1"/>
              <a:t>by</a:t>
            </a:r>
            <a:r>
              <a:rPr lang="nl-NL" dirty="0"/>
              <a:t> </a:t>
            </a:r>
            <a:r>
              <a:rPr lang="nl-NL" dirty="0" err="1"/>
              <a:t>instantiating</a:t>
            </a:r>
            <a:r>
              <a:rPr lang="nl-NL" dirty="0"/>
              <a:t> a </a:t>
            </a:r>
            <a:r>
              <a:rPr lang="nl-NL" dirty="0" err="1"/>
              <a:t>car</a:t>
            </a:r>
            <a:r>
              <a:rPr lang="nl-NL" dirty="0"/>
              <a:t> </a:t>
            </a:r>
            <a:r>
              <a:rPr lang="nl-NL" dirty="0" err="1"/>
              <a:t>and</a:t>
            </a:r>
            <a:r>
              <a:rPr lang="nl-NL" dirty="0"/>
              <a:t> </a:t>
            </a:r>
            <a:r>
              <a:rPr lang="nl-NL" dirty="0" err="1"/>
              <a:t>calling</a:t>
            </a:r>
            <a:r>
              <a:rPr lang="nl-NL" dirty="0"/>
              <a:t> </a:t>
            </a:r>
            <a:r>
              <a:rPr lang="nl-NL" dirty="0" err="1"/>
              <a:t>the</a:t>
            </a:r>
            <a:r>
              <a:rPr lang="nl-NL" dirty="0"/>
              <a:t> </a:t>
            </a:r>
            <a:r>
              <a:rPr lang="nl-NL" dirty="0" err="1"/>
              <a:t>methods</a:t>
            </a:r>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1.7</a:t>
            </a:r>
          </a:p>
        </p:txBody>
      </p:sp>
      <p:sp>
        <p:nvSpPr>
          <p:cNvPr id="5" name="Rechthoek 4">
            <a:extLst>
              <a:ext uri="{FF2B5EF4-FFF2-40B4-BE49-F238E27FC236}">
                <a16:creationId xmlns:a16="http://schemas.microsoft.com/office/drawing/2014/main" id="{3A1A9442-884F-D603-9716-C7F6B1EB96BA}"/>
              </a:ext>
            </a:extLst>
          </p:cNvPr>
          <p:cNvSpPr/>
          <p:nvPr/>
        </p:nvSpPr>
        <p:spPr>
          <a:xfrm>
            <a:off x="935856" y="5508029"/>
            <a:ext cx="4392488"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EXTRA:</a:t>
            </a:r>
            <a:br>
              <a:rPr lang="nl-NL" dirty="0"/>
            </a:br>
            <a:r>
              <a:rPr lang="nl-NL" dirty="0"/>
              <a:t>Voeg een </a:t>
            </a:r>
            <a:r>
              <a:rPr lang="nl-NL" dirty="0" err="1"/>
              <a:t>Execption</a:t>
            </a:r>
            <a:r>
              <a:rPr lang="nl-NL" dirty="0"/>
              <a:t> toe als er een negatieve drive wordt gegeven Je kan immers nooit negatieve kilometers rijden.</a:t>
            </a:r>
          </a:p>
        </p:txBody>
      </p:sp>
    </p:spTree>
    <p:extLst>
      <p:ext uri="{BB962C8B-B14F-4D97-AF65-F5344CB8AC3E}">
        <p14:creationId xmlns:p14="http://schemas.microsoft.com/office/powerpoint/2010/main" val="37709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C628F-CFA6-CF49-A604-9F2C1C688E9A}"/>
              </a:ext>
            </a:extLst>
          </p:cNvPr>
          <p:cNvSpPr>
            <a:spLocks noGrp="1"/>
          </p:cNvSpPr>
          <p:nvPr>
            <p:ph type="title"/>
          </p:nvPr>
        </p:nvSpPr>
        <p:spPr/>
        <p:txBody>
          <a:bodyPr/>
          <a:lstStyle/>
          <a:p>
            <a:r>
              <a:rPr lang="nl-NL" dirty="0"/>
              <a:t>Special </a:t>
            </a:r>
            <a:r>
              <a:rPr lang="nl-NL" dirty="0" err="1"/>
              <a:t>Methods</a:t>
            </a:r>
            <a:endParaRPr lang="nl-NL" dirty="0"/>
          </a:p>
        </p:txBody>
      </p:sp>
      <p:sp>
        <p:nvSpPr>
          <p:cNvPr id="3" name="Tijdelijke aanduiding voor inhoud 2">
            <a:extLst>
              <a:ext uri="{FF2B5EF4-FFF2-40B4-BE49-F238E27FC236}">
                <a16:creationId xmlns:a16="http://schemas.microsoft.com/office/drawing/2014/main" id="{BC4A6CE0-84FF-5B4C-A2FE-B35247DE3E4D}"/>
              </a:ext>
            </a:extLst>
          </p:cNvPr>
          <p:cNvSpPr>
            <a:spLocks noGrp="1"/>
          </p:cNvSpPr>
          <p:nvPr>
            <p:ph idx="1"/>
          </p:nvPr>
        </p:nvSpPr>
        <p:spPr/>
        <p:txBody>
          <a:bodyPr/>
          <a:lstStyle/>
          <a:p>
            <a:r>
              <a:rPr lang="nl-NL" dirty="0"/>
              <a:t>A class </a:t>
            </a:r>
            <a:r>
              <a:rPr lang="nl-NL" dirty="0" err="1"/>
              <a:t>can</a:t>
            </a:r>
            <a:r>
              <a:rPr lang="nl-NL" dirty="0"/>
              <a:t> have </a:t>
            </a:r>
            <a:r>
              <a:rPr lang="nl-NL" dirty="0" err="1"/>
              <a:t>many</a:t>
            </a:r>
            <a:r>
              <a:rPr lang="nl-NL" dirty="0"/>
              <a:t> different special </a:t>
            </a:r>
            <a:r>
              <a:rPr lang="nl-NL" dirty="0" err="1"/>
              <a:t>methods</a:t>
            </a:r>
            <a:r>
              <a:rPr lang="nl-NL" dirty="0"/>
              <a:t>.</a:t>
            </a:r>
          </a:p>
          <a:p>
            <a:r>
              <a:rPr lang="nl-NL" dirty="0" err="1"/>
              <a:t>Also</a:t>
            </a:r>
            <a:r>
              <a:rPr lang="nl-NL" dirty="0"/>
              <a:t> </a:t>
            </a:r>
            <a:r>
              <a:rPr lang="nl-NL" dirty="0" err="1"/>
              <a:t>called</a:t>
            </a:r>
            <a:r>
              <a:rPr lang="nl-NL" dirty="0"/>
              <a:t> </a:t>
            </a:r>
            <a:r>
              <a:rPr lang="nl-NL" dirty="0" err="1"/>
              <a:t>magic</a:t>
            </a:r>
            <a:r>
              <a:rPr lang="nl-NL" dirty="0"/>
              <a:t> </a:t>
            </a:r>
            <a:r>
              <a:rPr lang="nl-NL" dirty="0" err="1"/>
              <a:t>methods</a:t>
            </a:r>
            <a:r>
              <a:rPr lang="nl-NL" dirty="0"/>
              <a:t>.</a:t>
            </a:r>
          </a:p>
          <a:p>
            <a:r>
              <a:rPr lang="nl-NL" dirty="0"/>
              <a:t>A </a:t>
            </a:r>
            <a:r>
              <a:rPr lang="nl-NL" dirty="0" err="1"/>
              <a:t>magic</a:t>
            </a:r>
            <a:r>
              <a:rPr lang="nl-NL" dirty="0"/>
              <a:t> </a:t>
            </a:r>
            <a:r>
              <a:rPr lang="nl-NL" dirty="0" err="1"/>
              <a:t>method</a:t>
            </a:r>
            <a:r>
              <a:rPr lang="nl-NL" dirty="0"/>
              <a:t> is </a:t>
            </a:r>
            <a:r>
              <a:rPr lang="nl-NL" dirty="0" err="1"/>
              <a:t>called</a:t>
            </a:r>
            <a:r>
              <a:rPr lang="nl-NL" dirty="0"/>
              <a:t> </a:t>
            </a:r>
            <a:r>
              <a:rPr lang="nl-NL" dirty="0" err="1"/>
              <a:t>by</a:t>
            </a:r>
            <a:r>
              <a:rPr lang="nl-NL" dirty="0"/>
              <a:t> Python in </a:t>
            </a:r>
            <a:r>
              <a:rPr lang="nl-NL" dirty="0" err="1"/>
              <a:t>all</a:t>
            </a:r>
            <a:r>
              <a:rPr lang="nl-NL" dirty="0"/>
              <a:t> kind of </a:t>
            </a:r>
            <a:r>
              <a:rPr lang="nl-NL" dirty="0" err="1"/>
              <a:t>situations</a:t>
            </a:r>
            <a:r>
              <a:rPr lang="nl-NL" dirty="0"/>
              <a:t>, </a:t>
            </a:r>
            <a:r>
              <a:rPr lang="nl-NL" dirty="0" err="1"/>
              <a:t>typically</a:t>
            </a:r>
            <a:r>
              <a:rPr lang="nl-NL" dirty="0"/>
              <a:t> </a:t>
            </a:r>
            <a:r>
              <a:rPr lang="nl-NL" dirty="0" err="1"/>
              <a:t>when</a:t>
            </a:r>
            <a:r>
              <a:rPr lang="nl-NL" dirty="0"/>
              <a:t> operators are </a:t>
            </a:r>
            <a:r>
              <a:rPr lang="nl-NL" dirty="0" err="1"/>
              <a:t>used</a:t>
            </a:r>
            <a:r>
              <a:rPr lang="nl-NL" dirty="0"/>
              <a:t> </a:t>
            </a:r>
          </a:p>
        </p:txBody>
      </p:sp>
      <p:sp>
        <p:nvSpPr>
          <p:cNvPr id="4" name="Rechthoek 3">
            <a:extLst>
              <a:ext uri="{FF2B5EF4-FFF2-40B4-BE49-F238E27FC236}">
                <a16:creationId xmlns:a16="http://schemas.microsoft.com/office/drawing/2014/main" id="{87264740-60F9-134E-9336-D09E81101F5A}"/>
              </a:ext>
            </a:extLst>
          </p:cNvPr>
          <p:cNvSpPr/>
          <p:nvPr/>
        </p:nvSpPr>
        <p:spPr>
          <a:xfrm>
            <a:off x="575816" y="4028637"/>
            <a:ext cx="8908200" cy="14073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a:solidFill>
                  <a:schemeClr val="tx1"/>
                </a:solidFill>
              </a:rPr>
              <a:t>__</a:t>
            </a:r>
            <a:r>
              <a:rPr lang="nl-NL" sz="2000" dirty="0" err="1">
                <a:solidFill>
                  <a:schemeClr val="tx1"/>
                </a:solidFill>
              </a:rPr>
              <a:t>init</a:t>
            </a:r>
            <a:r>
              <a:rPr lang="nl-NL" sz="2000" dirty="0">
                <a:solidFill>
                  <a:schemeClr val="tx1"/>
                </a:solidFill>
              </a:rPr>
              <a:t>__</a:t>
            </a:r>
          </a:p>
          <a:p>
            <a:r>
              <a:rPr lang="nl-NL" sz="2000" dirty="0">
                <a:solidFill>
                  <a:schemeClr val="tx1"/>
                </a:solidFill>
              </a:rPr>
              <a:t>__del__</a:t>
            </a:r>
          </a:p>
          <a:p>
            <a:r>
              <a:rPr lang="nl-NL" sz="2000" dirty="0">
                <a:solidFill>
                  <a:schemeClr val="tx1"/>
                </a:solidFill>
              </a:rPr>
              <a:t>__</a:t>
            </a:r>
            <a:r>
              <a:rPr lang="nl-NL" sz="2000" dirty="0" err="1">
                <a:solidFill>
                  <a:schemeClr val="tx1"/>
                </a:solidFill>
              </a:rPr>
              <a:t>str</a:t>
            </a:r>
            <a:r>
              <a:rPr lang="nl-NL" sz="2000" dirty="0">
                <a:solidFill>
                  <a:schemeClr val="tx1"/>
                </a:solidFill>
              </a:rPr>
              <a:t>__</a:t>
            </a:r>
          </a:p>
          <a:p>
            <a:r>
              <a:rPr lang="nl-NL" sz="2000" dirty="0">
                <a:solidFill>
                  <a:schemeClr val="tx1"/>
                </a:solidFill>
              </a:rPr>
              <a:t>__</a:t>
            </a:r>
            <a:r>
              <a:rPr lang="nl-NL" sz="2000" dirty="0" err="1">
                <a:solidFill>
                  <a:schemeClr val="tx1"/>
                </a:solidFill>
              </a:rPr>
              <a:t>repr</a:t>
            </a:r>
            <a:r>
              <a:rPr lang="nl-NL" sz="2000" dirty="0">
                <a:solidFill>
                  <a:schemeClr val="tx1"/>
                </a:solidFill>
              </a:rPr>
              <a:t>__</a:t>
            </a:r>
          </a:p>
          <a:p>
            <a:r>
              <a:rPr lang="nl-NL" sz="2000" dirty="0">
                <a:solidFill>
                  <a:schemeClr val="tx1"/>
                </a:solidFill>
              </a:rPr>
              <a:t>__</a:t>
            </a:r>
            <a:r>
              <a:rPr lang="nl-NL" sz="2000" dirty="0" err="1">
                <a:solidFill>
                  <a:schemeClr val="tx1"/>
                </a:solidFill>
              </a:rPr>
              <a:t>eq</a:t>
            </a:r>
            <a:r>
              <a:rPr lang="nl-NL" sz="2000" dirty="0">
                <a:solidFill>
                  <a:schemeClr val="tx1"/>
                </a:solidFill>
              </a:rPr>
              <a:t>__</a:t>
            </a:r>
          </a:p>
          <a:p>
            <a:r>
              <a:rPr lang="nl-NL" sz="2000" dirty="0">
                <a:solidFill>
                  <a:schemeClr val="tx1"/>
                </a:solidFill>
              </a:rPr>
              <a:t>__ne__</a:t>
            </a:r>
          </a:p>
          <a:p>
            <a:r>
              <a:rPr lang="nl-NL" sz="2000" dirty="0">
                <a:solidFill>
                  <a:schemeClr val="tx1"/>
                </a:solidFill>
              </a:rPr>
              <a:t>__</a:t>
            </a:r>
            <a:r>
              <a:rPr lang="nl-NL" sz="2000" dirty="0" err="1">
                <a:solidFill>
                  <a:schemeClr val="tx1"/>
                </a:solidFill>
              </a:rPr>
              <a:t>lt</a:t>
            </a:r>
            <a:r>
              <a:rPr lang="nl-NL" sz="2000" dirty="0">
                <a:solidFill>
                  <a:schemeClr val="tx1"/>
                </a:solidFill>
              </a:rPr>
              <a:t>__</a:t>
            </a:r>
          </a:p>
          <a:p>
            <a:r>
              <a:rPr lang="nl-NL" sz="2000" dirty="0">
                <a:solidFill>
                  <a:schemeClr val="tx1"/>
                </a:solidFill>
              </a:rPr>
              <a:t>__</a:t>
            </a:r>
            <a:r>
              <a:rPr lang="nl-NL" sz="2000" dirty="0" err="1">
                <a:solidFill>
                  <a:schemeClr val="tx1"/>
                </a:solidFill>
              </a:rPr>
              <a:t>le</a:t>
            </a:r>
            <a:r>
              <a:rPr lang="nl-NL" sz="2000" dirty="0">
                <a:solidFill>
                  <a:schemeClr val="tx1"/>
                </a:solidFill>
              </a:rPr>
              <a:t>__</a:t>
            </a:r>
          </a:p>
          <a:p>
            <a:r>
              <a:rPr lang="nl-NL" sz="2000" dirty="0">
                <a:solidFill>
                  <a:schemeClr val="tx1"/>
                </a:solidFill>
              </a:rPr>
              <a:t>__</a:t>
            </a:r>
            <a:r>
              <a:rPr lang="nl-NL" sz="2000" dirty="0" err="1">
                <a:solidFill>
                  <a:schemeClr val="tx1"/>
                </a:solidFill>
              </a:rPr>
              <a:t>gt</a:t>
            </a:r>
            <a:r>
              <a:rPr lang="nl-NL" sz="2000" dirty="0">
                <a:solidFill>
                  <a:schemeClr val="tx1"/>
                </a:solidFill>
              </a:rPr>
              <a:t>__</a:t>
            </a:r>
          </a:p>
          <a:p>
            <a:r>
              <a:rPr lang="nl-NL" sz="2000" dirty="0">
                <a:solidFill>
                  <a:schemeClr val="tx1"/>
                </a:solidFill>
              </a:rPr>
              <a:t>__ge__</a:t>
            </a:r>
          </a:p>
          <a:p>
            <a:r>
              <a:rPr lang="nl-NL" sz="2000" dirty="0">
                <a:solidFill>
                  <a:schemeClr val="tx1"/>
                </a:solidFill>
              </a:rPr>
              <a:t>__</a:t>
            </a:r>
            <a:r>
              <a:rPr lang="nl-NL" sz="2000" dirty="0" err="1">
                <a:solidFill>
                  <a:schemeClr val="tx1"/>
                </a:solidFill>
              </a:rPr>
              <a:t>add</a:t>
            </a:r>
            <a:r>
              <a:rPr lang="nl-NL" sz="2000" dirty="0">
                <a:solidFill>
                  <a:schemeClr val="tx1"/>
                </a:solidFill>
              </a:rPr>
              <a:t>__</a:t>
            </a:r>
          </a:p>
          <a:p>
            <a:r>
              <a:rPr lang="nl-NL" sz="2000" dirty="0">
                <a:solidFill>
                  <a:schemeClr val="tx1"/>
                </a:solidFill>
              </a:rPr>
              <a:t>__sub__</a:t>
            </a:r>
          </a:p>
        </p:txBody>
      </p:sp>
    </p:spTree>
    <p:extLst>
      <p:ext uri="{BB962C8B-B14F-4D97-AF65-F5344CB8AC3E}">
        <p14:creationId xmlns:p14="http://schemas.microsoft.com/office/powerpoint/2010/main" val="3370811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189FD4B-E7B1-4B4E-BD8F-2F2846206E73}"/>
              </a:ext>
            </a:extLst>
          </p:cNvPr>
          <p:cNvSpPr>
            <a:spLocks noGrp="1"/>
          </p:cNvSpPr>
          <p:nvPr>
            <p:ph type="title"/>
          </p:nvPr>
        </p:nvSpPr>
        <p:spPr/>
        <p:txBody>
          <a:bodyPr/>
          <a:lstStyle/>
          <a:p>
            <a:r>
              <a:rPr lang="nl-NL" dirty="0"/>
              <a:t>Vector class</a:t>
            </a:r>
          </a:p>
        </p:txBody>
      </p:sp>
      <p:sp>
        <p:nvSpPr>
          <p:cNvPr id="2" name="Tijdelijke aanduiding voor inhoud 1">
            <a:extLst>
              <a:ext uri="{FF2B5EF4-FFF2-40B4-BE49-F238E27FC236}">
                <a16:creationId xmlns:a16="http://schemas.microsoft.com/office/drawing/2014/main" id="{1E0EBDD4-83CB-F04A-ABD2-6EFA918F04F0}"/>
              </a:ext>
            </a:extLst>
          </p:cNvPr>
          <p:cNvSpPr>
            <a:spLocks noGrp="1"/>
          </p:cNvSpPr>
          <p:nvPr>
            <p:ph idx="1"/>
          </p:nvPr>
        </p:nvSpPr>
        <p:spPr/>
        <p:txBody>
          <a:bodyPr/>
          <a:lstStyle/>
          <a:p>
            <a:pPr marL="0" indent="0">
              <a:buNone/>
            </a:pPr>
            <a:r>
              <a:rPr lang="nl-NL" dirty="0" err="1"/>
              <a:t>Create</a:t>
            </a:r>
            <a:r>
              <a:rPr lang="nl-NL" dirty="0"/>
              <a:t> a 2d-Vector class. </a:t>
            </a:r>
            <a:r>
              <a:rPr lang="nl-NL" dirty="0" err="1"/>
              <a:t>Also</a:t>
            </a:r>
            <a:r>
              <a:rPr lang="nl-NL" dirty="0"/>
              <a:t> </a:t>
            </a:r>
            <a:r>
              <a:rPr lang="nl-NL" dirty="0" err="1"/>
              <a:t>add</a:t>
            </a:r>
            <a:r>
              <a:rPr lang="nl-NL" dirty="0"/>
              <a:t> operator </a:t>
            </a:r>
            <a:r>
              <a:rPr lang="nl-NL" dirty="0" err="1"/>
              <a:t>overloading</a:t>
            </a:r>
            <a:r>
              <a:rPr lang="nl-NL" dirty="0"/>
              <a:t> </a:t>
            </a:r>
            <a:r>
              <a:rPr lang="nl-NL" dirty="0" err="1"/>
              <a:t>for</a:t>
            </a:r>
            <a:r>
              <a:rPr lang="nl-NL" dirty="0"/>
              <a:t> </a:t>
            </a:r>
            <a:r>
              <a:rPr lang="nl-NL" dirty="0" err="1"/>
              <a:t>the</a:t>
            </a:r>
            <a:r>
              <a:rPr lang="nl-NL" dirty="0"/>
              <a:t> + </a:t>
            </a:r>
            <a:r>
              <a:rPr lang="nl-NL" dirty="0" err="1"/>
              <a:t>sign</a:t>
            </a:r>
            <a:r>
              <a:rPr lang="nl-NL" dirty="0"/>
              <a:t> </a:t>
            </a:r>
            <a:r>
              <a:rPr lang="nl-NL" dirty="0" err="1"/>
              <a:t>to</a:t>
            </a:r>
            <a:r>
              <a:rPr lang="nl-NL" dirty="0"/>
              <a:t> </a:t>
            </a:r>
            <a:r>
              <a:rPr lang="nl-NL" dirty="0" err="1"/>
              <a:t>add</a:t>
            </a:r>
            <a:r>
              <a:rPr lang="nl-NL" dirty="0"/>
              <a:t> </a:t>
            </a:r>
            <a:r>
              <a:rPr lang="nl-NL" dirty="0" err="1"/>
              <a:t>two</a:t>
            </a:r>
            <a:r>
              <a:rPr lang="nl-NL" dirty="0"/>
              <a:t> </a:t>
            </a:r>
            <a:r>
              <a:rPr lang="nl-NL" dirty="0" err="1"/>
              <a:t>vectors</a:t>
            </a:r>
            <a:r>
              <a:rPr lang="nl-NL" dirty="0"/>
              <a:t> </a:t>
            </a:r>
            <a:r>
              <a:rPr lang="nl-NL" dirty="0" err="1"/>
              <a:t>together</a:t>
            </a:r>
            <a:r>
              <a:rPr lang="nl-NL" dirty="0"/>
              <a:t>.</a:t>
            </a:r>
          </a:p>
          <a:p>
            <a:endParaRPr lang="nl-NL" dirty="0"/>
          </a:p>
          <a:p>
            <a:pPr marL="0" indent="0">
              <a:buNone/>
            </a:pPr>
            <a:r>
              <a:rPr lang="nl-NL" dirty="0"/>
              <a:t>Tips:</a:t>
            </a:r>
          </a:p>
          <a:p>
            <a:r>
              <a:rPr lang="nl-NL" dirty="0" err="1"/>
              <a:t>Build</a:t>
            </a:r>
            <a:r>
              <a:rPr lang="nl-NL" dirty="0"/>
              <a:t> a class </a:t>
            </a:r>
            <a:r>
              <a:rPr lang="nl-NL" dirty="0" err="1"/>
              <a:t>called</a:t>
            </a:r>
            <a:r>
              <a:rPr lang="nl-NL" dirty="0"/>
              <a:t> Vector</a:t>
            </a:r>
          </a:p>
          <a:p>
            <a:r>
              <a:rPr lang="nl-NL" dirty="0"/>
              <a:t>Add two attributes: x and y</a:t>
            </a:r>
          </a:p>
          <a:p>
            <a:r>
              <a:rPr lang="nl-NL" dirty="0"/>
              <a:t>Implement the __</a:t>
            </a:r>
            <a:r>
              <a:rPr lang="nl-NL" dirty="0" err="1"/>
              <a:t>init</a:t>
            </a:r>
            <a:r>
              <a:rPr lang="nl-NL" dirty="0"/>
              <a:t>__ </a:t>
            </a:r>
            <a:r>
              <a:rPr lang="nl-NL" dirty="0" err="1"/>
              <a:t>method</a:t>
            </a:r>
            <a:r>
              <a:rPr lang="nl-NL" dirty="0"/>
              <a:t> </a:t>
            </a:r>
            <a:r>
              <a:rPr lang="nl-NL" dirty="0" err="1"/>
              <a:t>that</a:t>
            </a:r>
            <a:r>
              <a:rPr lang="nl-NL" dirty="0"/>
              <a:t> takes </a:t>
            </a:r>
            <a:r>
              <a:rPr lang="nl-NL" dirty="0" err="1"/>
              <a:t>two</a:t>
            </a:r>
            <a:r>
              <a:rPr lang="nl-NL" dirty="0"/>
              <a:t> </a:t>
            </a:r>
            <a:r>
              <a:rPr lang="nl-NL" dirty="0" err="1"/>
              <a:t>arguments</a:t>
            </a:r>
            <a:r>
              <a:rPr lang="nl-NL" dirty="0"/>
              <a:t>: x </a:t>
            </a:r>
            <a:r>
              <a:rPr lang="nl-NL" dirty="0" err="1"/>
              <a:t>and</a:t>
            </a:r>
            <a:r>
              <a:rPr lang="nl-NL" dirty="0"/>
              <a:t> y</a:t>
            </a:r>
          </a:p>
          <a:p>
            <a:r>
              <a:rPr lang="nl-NL" dirty="0"/>
              <a:t>Implement the __str__ and __repr__ methods.</a:t>
            </a:r>
          </a:p>
          <a:p>
            <a:r>
              <a:rPr lang="nl-NL" dirty="0" err="1"/>
              <a:t>Implement the </a:t>
            </a:r>
            <a:r>
              <a:rPr lang="nl-NL" dirty="0"/>
              <a:t>__</a:t>
            </a:r>
            <a:r>
              <a:rPr lang="nl-NL" dirty="0" err="1"/>
              <a:t>add</a:t>
            </a:r>
            <a:r>
              <a:rPr lang="nl-NL" dirty="0"/>
              <a:t>__ </a:t>
            </a:r>
            <a:r>
              <a:rPr lang="nl-NL" dirty="0" err="1"/>
              <a:t>method</a:t>
            </a:r>
            <a:r>
              <a:rPr lang="nl-NL" dirty="0"/>
              <a:t> </a:t>
            </a:r>
            <a:r>
              <a:rPr lang="nl-NL" dirty="0" err="1"/>
              <a:t>the</a:t>
            </a:r>
            <a:r>
              <a:rPr lang="nl-NL" dirty="0"/>
              <a:t> </a:t>
            </a:r>
            <a:r>
              <a:rPr lang="nl-NL" dirty="0" err="1"/>
              <a:t>define</a:t>
            </a:r>
            <a:r>
              <a:rPr lang="nl-NL" dirty="0"/>
              <a:t> </a:t>
            </a:r>
            <a:r>
              <a:rPr lang="nl-NL" dirty="0" err="1"/>
              <a:t>the</a:t>
            </a:r>
            <a:r>
              <a:rPr lang="nl-NL" dirty="0"/>
              <a:t> </a:t>
            </a:r>
            <a:r>
              <a:rPr lang="nl-NL" dirty="0" err="1"/>
              <a:t>adding</a:t>
            </a:r>
            <a:r>
              <a:rPr lang="nl-NL" dirty="0"/>
              <a:t> of </a:t>
            </a:r>
            <a:r>
              <a:rPr lang="nl-NL" dirty="0" err="1"/>
              <a:t>two</a:t>
            </a:r>
            <a:r>
              <a:rPr lang="nl-NL" dirty="0"/>
              <a:t> </a:t>
            </a:r>
            <a:r>
              <a:rPr lang="nl-NL" dirty="0" err="1"/>
              <a:t>vectors</a:t>
            </a:r>
            <a:r>
              <a:rPr lang="nl-NL" dirty="0"/>
              <a:t>.</a:t>
            </a:r>
          </a:p>
          <a:p>
            <a:r>
              <a:rPr lang="nl-NL" dirty="0"/>
              <a:t>Test your class by creating two vectors and adding these together.</a:t>
            </a:r>
          </a:p>
        </p:txBody>
      </p:sp>
      <p:sp>
        <p:nvSpPr>
          <p:cNvPr id="4" name="Tekstvak 3">
            <a:extLst>
              <a:ext uri="{FF2B5EF4-FFF2-40B4-BE49-F238E27FC236}">
                <a16:creationId xmlns:a16="http://schemas.microsoft.com/office/drawing/2014/main" id="{F5556E44-45B1-98A3-03B1-510778476AA8}"/>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1.8</a:t>
            </a:r>
          </a:p>
        </p:txBody>
      </p:sp>
    </p:spTree>
    <p:extLst>
      <p:ext uri="{BB962C8B-B14F-4D97-AF65-F5344CB8AC3E}">
        <p14:creationId xmlns:p14="http://schemas.microsoft.com/office/powerpoint/2010/main" val="2103768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3DB71-DA68-4D4D-902A-1751CDC2DBBB}"/>
              </a:ext>
            </a:extLst>
          </p:cNvPr>
          <p:cNvSpPr>
            <a:spLocks noGrp="1"/>
          </p:cNvSpPr>
          <p:nvPr>
            <p:ph type="title"/>
          </p:nvPr>
        </p:nvSpPr>
        <p:spPr/>
        <p:txBody>
          <a:bodyPr/>
          <a:lstStyle/>
          <a:p>
            <a:r>
              <a:rPr lang="nl-NL" dirty="0" err="1"/>
              <a:t>Inheritance</a:t>
            </a:r>
            <a:endParaRPr lang="nl-NL" dirty="0"/>
          </a:p>
        </p:txBody>
      </p:sp>
      <p:sp>
        <p:nvSpPr>
          <p:cNvPr id="3" name="Tijdelijke aanduiding voor inhoud 2">
            <a:extLst>
              <a:ext uri="{FF2B5EF4-FFF2-40B4-BE49-F238E27FC236}">
                <a16:creationId xmlns:a16="http://schemas.microsoft.com/office/drawing/2014/main" id="{CCDC927F-E1BC-1140-AC79-C510B8E9F9BA}"/>
              </a:ext>
            </a:extLst>
          </p:cNvPr>
          <p:cNvSpPr>
            <a:spLocks noGrp="1"/>
          </p:cNvSpPr>
          <p:nvPr>
            <p:ph idx="1"/>
          </p:nvPr>
        </p:nvSpPr>
        <p:spPr/>
        <p:txBody>
          <a:bodyPr/>
          <a:lstStyle/>
          <a:p>
            <a:r>
              <a:rPr lang="nl-NL" dirty="0"/>
              <a:t>Classes </a:t>
            </a:r>
            <a:r>
              <a:rPr lang="nl-NL" dirty="0" err="1"/>
              <a:t>can</a:t>
            </a:r>
            <a:r>
              <a:rPr lang="nl-NL" dirty="0"/>
              <a:t> </a:t>
            </a:r>
            <a:r>
              <a:rPr lang="nl-NL" dirty="0" err="1"/>
              <a:t>be</a:t>
            </a:r>
            <a:r>
              <a:rPr lang="nl-NL" dirty="0"/>
              <a:t> </a:t>
            </a:r>
            <a:r>
              <a:rPr lang="nl-NL" dirty="0" err="1"/>
              <a:t>reused</a:t>
            </a:r>
            <a:r>
              <a:rPr lang="nl-NL" dirty="0"/>
              <a:t> </a:t>
            </a:r>
            <a:r>
              <a:rPr lang="nl-NL" dirty="0" err="1"/>
              <a:t>by</a:t>
            </a:r>
            <a:r>
              <a:rPr lang="nl-NL" dirty="0"/>
              <a:t> </a:t>
            </a:r>
            <a:r>
              <a:rPr lang="nl-NL" dirty="0" err="1"/>
              <a:t>inheritance</a:t>
            </a:r>
            <a:endParaRPr lang="nl-NL" dirty="0"/>
          </a:p>
          <a:p>
            <a:r>
              <a:rPr lang="nl-NL" dirty="0"/>
              <a:t>The </a:t>
            </a:r>
            <a:r>
              <a:rPr lang="nl-NL" dirty="0" err="1"/>
              <a:t>original</a:t>
            </a:r>
            <a:r>
              <a:rPr lang="nl-NL" dirty="0"/>
              <a:t> class is </a:t>
            </a:r>
            <a:r>
              <a:rPr lang="nl-NL" dirty="0" err="1"/>
              <a:t>called</a:t>
            </a:r>
            <a:r>
              <a:rPr lang="nl-NL" dirty="0"/>
              <a:t> </a:t>
            </a:r>
            <a:r>
              <a:rPr lang="nl-NL" dirty="0" err="1"/>
              <a:t>the</a:t>
            </a:r>
            <a:r>
              <a:rPr lang="nl-NL" dirty="0"/>
              <a:t> </a:t>
            </a:r>
            <a:r>
              <a:rPr lang="nl-NL" dirty="0" err="1"/>
              <a:t>parent</a:t>
            </a:r>
            <a:r>
              <a:rPr lang="nl-NL" dirty="0"/>
              <a:t> class, </a:t>
            </a:r>
            <a:r>
              <a:rPr lang="nl-NL" dirty="0" err="1"/>
              <a:t>the</a:t>
            </a:r>
            <a:r>
              <a:rPr lang="nl-NL" dirty="0"/>
              <a:t> superclass or </a:t>
            </a:r>
            <a:r>
              <a:rPr lang="nl-NL" dirty="0" err="1"/>
              <a:t>the</a:t>
            </a:r>
            <a:r>
              <a:rPr lang="nl-NL" dirty="0"/>
              <a:t> base class</a:t>
            </a:r>
          </a:p>
          <a:p>
            <a:r>
              <a:rPr lang="nl-NL" dirty="0"/>
              <a:t>The new class is </a:t>
            </a:r>
            <a:r>
              <a:rPr lang="nl-NL" dirty="0" err="1"/>
              <a:t>called</a:t>
            </a:r>
            <a:r>
              <a:rPr lang="nl-NL" dirty="0"/>
              <a:t> </a:t>
            </a:r>
            <a:r>
              <a:rPr lang="nl-NL" dirty="0" err="1"/>
              <a:t>the</a:t>
            </a:r>
            <a:r>
              <a:rPr lang="nl-NL" dirty="0"/>
              <a:t> </a:t>
            </a:r>
            <a:r>
              <a:rPr lang="nl-NL" dirty="0" err="1"/>
              <a:t>child</a:t>
            </a:r>
            <a:r>
              <a:rPr lang="nl-NL" dirty="0"/>
              <a:t> class, </a:t>
            </a:r>
            <a:r>
              <a:rPr lang="nl-NL" dirty="0" err="1"/>
              <a:t>the</a:t>
            </a:r>
            <a:r>
              <a:rPr lang="nl-NL" dirty="0"/>
              <a:t> </a:t>
            </a:r>
            <a:r>
              <a:rPr lang="nl-NL" dirty="0" err="1"/>
              <a:t>subclass</a:t>
            </a:r>
            <a:r>
              <a:rPr lang="nl-NL" dirty="0"/>
              <a:t> or </a:t>
            </a:r>
            <a:r>
              <a:rPr lang="nl-NL" dirty="0" err="1"/>
              <a:t>the</a:t>
            </a:r>
            <a:r>
              <a:rPr lang="nl-NL" dirty="0"/>
              <a:t> </a:t>
            </a:r>
            <a:r>
              <a:rPr lang="nl-NL" dirty="0" err="1"/>
              <a:t>derived</a:t>
            </a:r>
            <a:r>
              <a:rPr lang="nl-NL" dirty="0"/>
              <a:t> class</a:t>
            </a:r>
          </a:p>
          <a:p>
            <a:r>
              <a:rPr lang="nl-NL" dirty="0" err="1"/>
              <a:t>Enclose</a:t>
            </a:r>
            <a:r>
              <a:rPr lang="nl-NL" dirty="0"/>
              <a:t> </a:t>
            </a:r>
            <a:r>
              <a:rPr lang="nl-NL" dirty="0" err="1"/>
              <a:t>the</a:t>
            </a:r>
            <a:r>
              <a:rPr lang="nl-NL" dirty="0"/>
              <a:t> </a:t>
            </a:r>
            <a:r>
              <a:rPr lang="nl-NL" dirty="0" err="1"/>
              <a:t>parent</a:t>
            </a:r>
            <a:r>
              <a:rPr lang="nl-NL" dirty="0"/>
              <a:t> in parentheses </a:t>
            </a:r>
            <a:r>
              <a:rPr lang="nl-NL" dirty="0" err="1"/>
              <a:t>after</a:t>
            </a:r>
            <a:r>
              <a:rPr lang="nl-NL" dirty="0"/>
              <a:t> </a:t>
            </a:r>
            <a:r>
              <a:rPr lang="nl-NL" dirty="0" err="1"/>
              <a:t>the</a:t>
            </a:r>
            <a:r>
              <a:rPr lang="nl-NL" dirty="0"/>
              <a:t> new class name.</a:t>
            </a:r>
          </a:p>
          <a:p>
            <a:r>
              <a:rPr lang="nl-NL" dirty="0" err="1"/>
              <a:t>All</a:t>
            </a:r>
            <a:r>
              <a:rPr lang="nl-NL" dirty="0"/>
              <a:t> </a:t>
            </a:r>
            <a:r>
              <a:rPr lang="nl-NL" dirty="0" err="1"/>
              <a:t>the</a:t>
            </a:r>
            <a:r>
              <a:rPr lang="nl-NL" dirty="0"/>
              <a:t> </a:t>
            </a:r>
            <a:r>
              <a:rPr lang="nl-NL" dirty="0" err="1"/>
              <a:t>attributes</a:t>
            </a:r>
            <a:r>
              <a:rPr lang="nl-NL" dirty="0"/>
              <a:t> </a:t>
            </a:r>
            <a:r>
              <a:rPr lang="nl-NL" dirty="0" err="1"/>
              <a:t>and</a:t>
            </a:r>
            <a:r>
              <a:rPr lang="nl-NL" dirty="0"/>
              <a:t> </a:t>
            </a:r>
            <a:r>
              <a:rPr lang="nl-NL" dirty="0" err="1"/>
              <a:t>methods</a:t>
            </a:r>
            <a:r>
              <a:rPr lang="nl-NL" dirty="0"/>
              <a:t> of </a:t>
            </a:r>
            <a:r>
              <a:rPr lang="nl-NL" dirty="0" err="1"/>
              <a:t>the</a:t>
            </a:r>
            <a:r>
              <a:rPr lang="nl-NL" dirty="0"/>
              <a:t> </a:t>
            </a:r>
            <a:r>
              <a:rPr lang="nl-NL" dirty="0" err="1"/>
              <a:t>parent</a:t>
            </a:r>
            <a:r>
              <a:rPr lang="nl-NL" dirty="0"/>
              <a:t> class are </a:t>
            </a:r>
            <a:r>
              <a:rPr lang="nl-NL" dirty="0" err="1"/>
              <a:t>avaiable</a:t>
            </a:r>
            <a:r>
              <a:rPr lang="nl-NL" dirty="0"/>
              <a:t> in </a:t>
            </a:r>
            <a:r>
              <a:rPr lang="nl-NL" dirty="0" err="1"/>
              <a:t>the</a:t>
            </a:r>
            <a:r>
              <a:rPr lang="nl-NL" dirty="0"/>
              <a:t> </a:t>
            </a:r>
            <a:r>
              <a:rPr lang="nl-NL" dirty="0" err="1"/>
              <a:t>child</a:t>
            </a:r>
            <a:r>
              <a:rPr lang="nl-NL" dirty="0"/>
              <a:t> class.</a:t>
            </a:r>
          </a:p>
          <a:p>
            <a:r>
              <a:rPr lang="nl-NL" dirty="0"/>
              <a:t>In </a:t>
            </a:r>
            <a:r>
              <a:rPr lang="nl-NL" dirty="0" err="1"/>
              <a:t>the</a:t>
            </a:r>
            <a:r>
              <a:rPr lang="nl-NL" dirty="0"/>
              <a:t> __</a:t>
            </a:r>
            <a:r>
              <a:rPr lang="nl-NL" dirty="0" err="1"/>
              <a:t>init</a:t>
            </a:r>
            <a:r>
              <a:rPr lang="nl-NL" dirty="0"/>
              <a:t>__ </a:t>
            </a:r>
            <a:r>
              <a:rPr lang="nl-NL" dirty="0" err="1"/>
              <a:t>method</a:t>
            </a:r>
            <a:r>
              <a:rPr lang="nl-NL" dirty="0"/>
              <a:t> of </a:t>
            </a:r>
            <a:r>
              <a:rPr lang="nl-NL" dirty="0" err="1"/>
              <a:t>the</a:t>
            </a:r>
            <a:r>
              <a:rPr lang="nl-NL" dirty="0"/>
              <a:t> </a:t>
            </a:r>
            <a:r>
              <a:rPr lang="nl-NL" dirty="0" err="1"/>
              <a:t>child</a:t>
            </a:r>
            <a:r>
              <a:rPr lang="nl-NL" dirty="0"/>
              <a:t> class </a:t>
            </a:r>
            <a:r>
              <a:rPr lang="nl-NL" dirty="0" err="1"/>
              <a:t>always</a:t>
            </a:r>
            <a:r>
              <a:rPr lang="nl-NL" dirty="0"/>
              <a:t> first call de __</a:t>
            </a:r>
            <a:r>
              <a:rPr lang="nl-NL" dirty="0" err="1"/>
              <a:t>init</a:t>
            </a:r>
            <a:r>
              <a:rPr lang="nl-NL" dirty="0"/>
              <a:t>__ </a:t>
            </a:r>
            <a:r>
              <a:rPr lang="nl-NL" dirty="0" err="1"/>
              <a:t>method</a:t>
            </a:r>
            <a:r>
              <a:rPr lang="nl-NL" dirty="0"/>
              <a:t> of </a:t>
            </a:r>
            <a:r>
              <a:rPr lang="nl-NL" dirty="0" err="1"/>
              <a:t>the</a:t>
            </a:r>
            <a:r>
              <a:rPr lang="nl-NL" dirty="0"/>
              <a:t> </a:t>
            </a:r>
            <a:r>
              <a:rPr lang="nl-NL" dirty="0" err="1"/>
              <a:t>parent</a:t>
            </a:r>
            <a:r>
              <a:rPr lang="nl-NL" dirty="0"/>
              <a:t> class </a:t>
            </a:r>
            <a:r>
              <a:rPr lang="nl-NL" dirty="0" err="1"/>
              <a:t>with</a:t>
            </a:r>
            <a:r>
              <a:rPr lang="nl-NL" dirty="0"/>
              <a:t> </a:t>
            </a:r>
            <a:r>
              <a:rPr lang="nl-NL" dirty="0" err="1"/>
              <a:t>the</a:t>
            </a:r>
            <a:r>
              <a:rPr lang="nl-NL" dirty="0"/>
              <a:t> </a:t>
            </a:r>
            <a:r>
              <a:rPr lang="nl-NL" b="1" dirty="0"/>
              <a:t>super</a:t>
            </a:r>
            <a:r>
              <a:rPr lang="nl-NL" dirty="0"/>
              <a:t> </a:t>
            </a:r>
            <a:r>
              <a:rPr lang="nl-NL" dirty="0" err="1"/>
              <a:t>method</a:t>
            </a:r>
            <a:endParaRPr lang="nl-NL" dirty="0"/>
          </a:p>
        </p:txBody>
      </p:sp>
      <p:sp>
        <p:nvSpPr>
          <p:cNvPr id="4" name="Rechthoek 3">
            <a:extLst>
              <a:ext uri="{FF2B5EF4-FFF2-40B4-BE49-F238E27FC236}">
                <a16:creationId xmlns:a16="http://schemas.microsoft.com/office/drawing/2014/main" id="{5636EF3C-2465-9E47-B132-3D0F633FD8A3}"/>
              </a:ext>
            </a:extLst>
          </p:cNvPr>
          <p:cNvSpPr/>
          <p:nvPr/>
        </p:nvSpPr>
        <p:spPr>
          <a:xfrm>
            <a:off x="576263" y="6351800"/>
            <a:ext cx="3888433" cy="36933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Vector(object):</a:t>
            </a:r>
            <a:endParaRPr lang="nl-NL" b="1" dirty="0">
              <a:solidFill>
                <a:srgbClr val="000000"/>
              </a:solidFill>
              <a:effectLst/>
              <a:latin typeface="Menlo" panose="020B0609030804020204" pitchFamily="49" charset="0"/>
            </a:endParaRPr>
          </a:p>
        </p:txBody>
      </p:sp>
      <p:sp>
        <p:nvSpPr>
          <p:cNvPr id="5" name="Rechthoek 4">
            <a:extLst>
              <a:ext uri="{FF2B5EF4-FFF2-40B4-BE49-F238E27FC236}">
                <a16:creationId xmlns:a16="http://schemas.microsoft.com/office/drawing/2014/main" id="{98459834-8CF7-5B45-8328-DCFFD331BA0F}"/>
              </a:ext>
            </a:extLst>
          </p:cNvPr>
          <p:cNvSpPr/>
          <p:nvPr/>
        </p:nvSpPr>
        <p:spPr>
          <a:xfrm>
            <a:off x="4680272" y="6351800"/>
            <a:ext cx="505815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ChildClass</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ParentClass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a:t>
            </a:r>
          </a:p>
          <a:p>
            <a:r>
              <a:rPr lang="nl-NL" b="1" dirty="0">
                <a:solidFill>
                  <a:srgbClr val="000000"/>
                </a:solidFill>
                <a:latin typeface="Menlo" panose="020B0609030804020204" pitchFamily="49" charset="0"/>
              </a:rPr>
              <a:t>        super().__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__(name)</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808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AC816-5DD5-D2F7-113D-E210D876E6F3}"/>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BDEB91E7-3BC6-822A-B6AE-F778EE4096A9}"/>
              </a:ext>
            </a:extLst>
          </p:cNvPr>
          <p:cNvSpPr>
            <a:spLocks noGrp="1"/>
          </p:cNvSpPr>
          <p:nvPr>
            <p:ph idx="1"/>
          </p:nvPr>
        </p:nvSpPr>
        <p:spPr/>
        <p:txBody>
          <a:bodyPr/>
          <a:lstStyle/>
          <a:p>
            <a:r>
              <a:rPr lang="nl-NL" dirty="0" err="1"/>
              <a:t>There</a:t>
            </a:r>
            <a:r>
              <a:rPr lang="nl-NL" dirty="0"/>
              <a:t> are more </a:t>
            </a:r>
            <a:r>
              <a:rPr lang="nl-NL" dirty="0" err="1"/>
              <a:t>examples</a:t>
            </a:r>
            <a:r>
              <a:rPr lang="nl-NL" dirty="0"/>
              <a:t> of democode for OO </a:t>
            </a:r>
            <a:r>
              <a:rPr lang="nl-NL" dirty="0" err="1"/>
              <a:t>programming</a:t>
            </a:r>
            <a:r>
              <a:rPr lang="nl-NL" dirty="0"/>
              <a:t> in Python</a:t>
            </a:r>
          </a:p>
          <a:p>
            <a:endParaRPr lang="nl-NL" dirty="0"/>
          </a:p>
          <a:p>
            <a:r>
              <a:rPr lang="nl-NL" dirty="0"/>
              <a:t>Animal.py</a:t>
            </a:r>
          </a:p>
          <a:p>
            <a:r>
              <a:rPr lang="nl-NL" dirty="0"/>
              <a:t>Auto.py</a:t>
            </a:r>
          </a:p>
          <a:p>
            <a:r>
              <a:rPr lang="nl-NL" dirty="0"/>
              <a:t>DemoOO.py</a:t>
            </a:r>
          </a:p>
          <a:p>
            <a:r>
              <a:rPr lang="nl-NL" dirty="0"/>
              <a:t>Dier.py</a:t>
            </a:r>
          </a:p>
          <a:p>
            <a:r>
              <a:rPr lang="nl-NL" dirty="0"/>
              <a:t>Person.py</a:t>
            </a:r>
          </a:p>
          <a:p>
            <a:r>
              <a:rPr lang="nl-NL" dirty="0"/>
              <a:t>Person2.py</a:t>
            </a:r>
          </a:p>
        </p:txBody>
      </p:sp>
    </p:spTree>
    <p:extLst>
      <p:ext uri="{BB962C8B-B14F-4D97-AF65-F5344CB8AC3E}">
        <p14:creationId xmlns:p14="http://schemas.microsoft.com/office/powerpoint/2010/main" val="3987409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t>
            </a:r>
            <a:r>
              <a:rPr lang="nl-NL" dirty="0" err="1"/>
              <a:t>your</a:t>
            </a:r>
            <a:r>
              <a:rPr lang="nl-NL" dirty="0"/>
              <a:t> </a:t>
            </a:r>
            <a:r>
              <a:rPr lang="nl-NL" dirty="0" err="1"/>
              <a:t>own</a:t>
            </a:r>
            <a:r>
              <a:rPr lang="nl-NL" dirty="0"/>
              <a:t> classes for </a:t>
            </a:r>
            <a:r>
              <a:rPr lang="nl-NL" dirty="0" err="1"/>
              <a:t>your</a:t>
            </a:r>
            <a:r>
              <a:rPr lang="nl-NL" dirty="0"/>
              <a:t> </a:t>
            </a:r>
            <a:r>
              <a:rPr lang="nl-NL" dirty="0" err="1"/>
              <a:t>own</a:t>
            </a:r>
            <a:r>
              <a:rPr lang="nl-NL" dirty="0"/>
              <a:t> </a:t>
            </a:r>
            <a:r>
              <a:rPr lang="nl-NL" dirty="0" err="1"/>
              <a:t>work</a:t>
            </a:r>
            <a:r>
              <a:rPr lang="nl-NL" dirty="0"/>
              <a:t>.</a:t>
            </a:r>
          </a:p>
          <a:p>
            <a:endParaRPr lang="nl-NL" dirty="0"/>
          </a:p>
          <a:p>
            <a:r>
              <a:rPr lang="nl-NL" dirty="0"/>
              <a:t>First, </a:t>
            </a:r>
            <a:r>
              <a:rPr lang="nl-NL" dirty="0" err="1"/>
              <a:t>think</a:t>
            </a:r>
            <a:r>
              <a:rPr lang="nl-NL" dirty="0"/>
              <a:t> </a:t>
            </a:r>
            <a:r>
              <a:rPr lang="nl-NL" dirty="0" err="1"/>
              <a:t>about</a:t>
            </a:r>
            <a:r>
              <a:rPr lang="nl-NL" dirty="0"/>
              <a:t> </a:t>
            </a:r>
            <a:r>
              <a:rPr lang="nl-NL" dirty="0" err="1"/>
              <a:t>the</a:t>
            </a:r>
            <a:r>
              <a:rPr lang="nl-NL" dirty="0"/>
              <a:t> classes </a:t>
            </a:r>
            <a:r>
              <a:rPr lang="nl-NL" dirty="0" err="1"/>
              <a:t>you</a:t>
            </a:r>
            <a:r>
              <a:rPr lang="nl-NL" dirty="0"/>
              <a:t> </a:t>
            </a:r>
            <a:r>
              <a:rPr lang="nl-NL" dirty="0" err="1"/>
              <a:t>need</a:t>
            </a:r>
            <a:r>
              <a:rPr lang="nl-NL" dirty="0"/>
              <a:t> for </a:t>
            </a:r>
            <a:r>
              <a:rPr lang="nl-NL" dirty="0" err="1"/>
              <a:t>your</a:t>
            </a:r>
            <a:r>
              <a:rPr lang="nl-NL" dirty="0"/>
              <a:t> </a:t>
            </a:r>
            <a:r>
              <a:rPr lang="nl-NL" dirty="0" err="1"/>
              <a:t>work</a:t>
            </a:r>
            <a:endParaRPr lang="nl-NL" dirty="0"/>
          </a:p>
          <a:p>
            <a:endParaRPr lang="nl-NL" dirty="0"/>
          </a:p>
          <a:p>
            <a:r>
              <a:rPr lang="nl-NL" dirty="0"/>
              <a:t>Make UML class diagram. </a:t>
            </a:r>
          </a:p>
          <a:p>
            <a:endParaRPr lang="nl-NL" dirty="0"/>
          </a:p>
          <a:p>
            <a:r>
              <a:rPr lang="nl-NL" dirty="0"/>
              <a:t>Ask </a:t>
            </a:r>
            <a:r>
              <a:rPr lang="nl-NL" dirty="0" err="1"/>
              <a:t>the</a:t>
            </a:r>
            <a:r>
              <a:rPr lang="nl-NL" dirty="0"/>
              <a:t> trainer </a:t>
            </a:r>
            <a:r>
              <a:rPr lang="nl-NL" dirty="0" err="1"/>
              <a:t>if</a:t>
            </a:r>
            <a:r>
              <a:rPr lang="nl-NL" dirty="0"/>
              <a:t> </a:t>
            </a:r>
            <a:r>
              <a:rPr lang="nl-NL" dirty="0" err="1"/>
              <a:t>everything</a:t>
            </a:r>
            <a:r>
              <a:rPr lang="nl-NL" dirty="0"/>
              <a:t> is correct in UML </a:t>
            </a:r>
            <a:r>
              <a:rPr lang="nl-NL" dirty="0" err="1"/>
              <a:t>what</a:t>
            </a:r>
            <a:r>
              <a:rPr lang="nl-NL" dirty="0"/>
              <a:t> </a:t>
            </a:r>
            <a:r>
              <a:rPr lang="nl-NL" dirty="0" err="1"/>
              <a:t>you</a:t>
            </a:r>
            <a:r>
              <a:rPr lang="nl-NL" dirty="0"/>
              <a:t> are thinking </a:t>
            </a:r>
            <a:r>
              <a:rPr lang="nl-NL" dirty="0" err="1"/>
              <a:t>about</a:t>
            </a:r>
            <a:r>
              <a:rPr lang="nl-NL" dirty="0"/>
              <a:t> </a:t>
            </a:r>
            <a:r>
              <a:rPr lang="nl-NL" dirty="0" err="1"/>
              <a:t>to</a:t>
            </a:r>
            <a:r>
              <a:rPr lang="nl-NL" dirty="0"/>
              <a:t> make. </a:t>
            </a:r>
          </a:p>
          <a:p>
            <a:endParaRPr lang="nl-NL" dirty="0"/>
          </a:p>
          <a:p>
            <a:r>
              <a:rPr lang="nl-NL" dirty="0" err="1"/>
              <a:t>If</a:t>
            </a:r>
            <a:r>
              <a:rPr lang="nl-NL" dirty="0"/>
              <a:t> </a:t>
            </a:r>
            <a:r>
              <a:rPr lang="nl-NL" dirty="0" err="1"/>
              <a:t>the</a:t>
            </a:r>
            <a:r>
              <a:rPr lang="nl-NL" dirty="0"/>
              <a:t> trainer </a:t>
            </a:r>
            <a:r>
              <a:rPr lang="nl-NL" dirty="0" err="1"/>
              <a:t>gives</a:t>
            </a:r>
            <a:r>
              <a:rPr lang="nl-NL" dirty="0"/>
              <a:t> </a:t>
            </a:r>
            <a:r>
              <a:rPr lang="nl-NL" dirty="0" err="1"/>
              <a:t>you</a:t>
            </a:r>
            <a:r>
              <a:rPr lang="nl-NL" dirty="0"/>
              <a:t> a GO, </a:t>
            </a:r>
            <a:r>
              <a:rPr lang="nl-NL" dirty="0" err="1"/>
              <a:t>you</a:t>
            </a:r>
            <a:r>
              <a:rPr lang="nl-NL" dirty="0"/>
              <a:t> </a:t>
            </a:r>
            <a:r>
              <a:rPr lang="nl-NL" dirty="0" err="1"/>
              <a:t>can</a:t>
            </a:r>
            <a:r>
              <a:rPr lang="nl-NL" dirty="0"/>
              <a:t> begin </a:t>
            </a:r>
            <a:r>
              <a:rPr lang="nl-NL" dirty="0" err="1"/>
              <a:t>programming</a:t>
            </a:r>
            <a:r>
              <a:rPr lang="nl-NL" dirty="0"/>
              <a:t> in Python. </a:t>
            </a:r>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spTree>
    <p:extLst>
      <p:ext uri="{BB962C8B-B14F-4D97-AF65-F5344CB8AC3E}">
        <p14:creationId xmlns:p14="http://schemas.microsoft.com/office/powerpoint/2010/main" val="3990385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Example</a:t>
            </a:r>
            <a:r>
              <a:rPr lang="nl-NL" dirty="0"/>
              <a:t> for </a:t>
            </a:r>
            <a:r>
              <a:rPr lang="nl-NL" dirty="0" err="1"/>
              <a:t>the</a:t>
            </a:r>
            <a:r>
              <a:rPr lang="nl-NL" dirty="0"/>
              <a:t> trainer:</a:t>
            </a:r>
          </a:p>
          <a:p>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pic>
        <p:nvPicPr>
          <p:cNvPr id="6" name="Afbeelding 5" descr="Afbeelding met tekst, schermopname, lijn, diagram&#10;&#10;Automatisch gegenereerde beschrijving">
            <a:extLst>
              <a:ext uri="{FF2B5EF4-FFF2-40B4-BE49-F238E27FC236}">
                <a16:creationId xmlns:a16="http://schemas.microsoft.com/office/drawing/2014/main" id="{76833426-C2F6-484A-E83A-9454C15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9" y="2636853"/>
            <a:ext cx="9434723" cy="4536504"/>
          </a:xfrm>
          <a:prstGeom prst="rect">
            <a:avLst/>
          </a:prstGeom>
        </p:spPr>
      </p:pic>
      <p:sp>
        <p:nvSpPr>
          <p:cNvPr id="7" name="Tekstvak 6">
            <a:extLst>
              <a:ext uri="{FF2B5EF4-FFF2-40B4-BE49-F238E27FC236}">
                <a16:creationId xmlns:a16="http://schemas.microsoft.com/office/drawing/2014/main" id="{AEBF2159-EEF5-AA54-97FA-21802A44C124}"/>
              </a:ext>
            </a:extLst>
          </p:cNvPr>
          <p:cNvSpPr txBox="1"/>
          <p:nvPr/>
        </p:nvSpPr>
        <p:spPr>
          <a:xfrm>
            <a:off x="4536256" y="2012414"/>
            <a:ext cx="4158880" cy="369332"/>
          </a:xfrm>
          <a:prstGeom prst="rect">
            <a:avLst/>
          </a:prstGeom>
          <a:noFill/>
        </p:spPr>
        <p:txBody>
          <a:bodyPr wrap="square" rtlCol="0">
            <a:spAutoFit/>
          </a:bodyPr>
          <a:lstStyle/>
          <a:p>
            <a:pPr algn="l"/>
            <a:r>
              <a:rPr lang="nl-NL" dirty="0">
                <a:solidFill>
                  <a:schemeClr val="tx1"/>
                </a:solidFill>
                <a:latin typeface="+mn-lt"/>
              </a:rPr>
              <a:t>Forward engineering Python file: Fiets.py</a:t>
            </a:r>
          </a:p>
        </p:txBody>
      </p:sp>
    </p:spTree>
    <p:extLst>
      <p:ext uri="{BB962C8B-B14F-4D97-AF65-F5344CB8AC3E}">
        <p14:creationId xmlns:p14="http://schemas.microsoft.com/office/powerpoint/2010/main" val="407088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err="1"/>
              <a:t>Presentations</a:t>
            </a:r>
            <a:r>
              <a:rPr lang="nl-NL" dirty="0"/>
              <a:t> of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Each</a:t>
            </a:r>
            <a:r>
              <a:rPr lang="nl-NL" dirty="0"/>
              <a:t> </a:t>
            </a:r>
            <a:r>
              <a:rPr lang="nl-NL" dirty="0" err="1"/>
              <a:t>group</a:t>
            </a:r>
            <a:r>
              <a:rPr lang="nl-NL" dirty="0"/>
              <a:t> has made </a:t>
            </a:r>
            <a:r>
              <a:rPr lang="nl-NL" dirty="0" err="1"/>
              <a:t>their</a:t>
            </a:r>
            <a:r>
              <a:rPr lang="nl-NL" dirty="0"/>
              <a:t> </a:t>
            </a:r>
            <a:r>
              <a:rPr lang="nl-NL" dirty="0" err="1"/>
              <a:t>own</a:t>
            </a:r>
            <a:r>
              <a:rPr lang="nl-NL" dirty="0"/>
              <a:t> classes in Python </a:t>
            </a:r>
            <a:r>
              <a:rPr lang="nl-NL" dirty="0" err="1"/>
              <a:t>according</a:t>
            </a:r>
            <a:r>
              <a:rPr lang="nl-NL" dirty="0"/>
              <a:t> a class diagram.</a:t>
            </a:r>
          </a:p>
          <a:p>
            <a:endParaRPr lang="nl-NL" dirty="0"/>
          </a:p>
          <a:p>
            <a:r>
              <a:rPr lang="nl-NL" dirty="0" err="1"/>
              <a:t>Each</a:t>
            </a:r>
            <a:r>
              <a:rPr lang="nl-NL" dirty="0"/>
              <a:t> </a:t>
            </a:r>
            <a:r>
              <a:rPr lang="nl-NL" dirty="0" err="1"/>
              <a:t>group</a:t>
            </a:r>
            <a:r>
              <a:rPr lang="nl-NL" dirty="0"/>
              <a:t> has </a:t>
            </a:r>
            <a:r>
              <a:rPr lang="nl-NL" dirty="0" err="1"/>
              <a:t>to</a:t>
            </a:r>
            <a:r>
              <a:rPr lang="nl-NL" dirty="0"/>
              <a:t> present </a:t>
            </a:r>
            <a:r>
              <a:rPr lang="nl-NL" dirty="0" err="1"/>
              <a:t>their</a:t>
            </a:r>
            <a:r>
              <a:rPr lang="nl-NL" dirty="0"/>
              <a:t> </a:t>
            </a:r>
            <a:r>
              <a:rPr lang="nl-NL" dirty="0" err="1"/>
              <a:t>work</a:t>
            </a:r>
            <a:r>
              <a:rPr lang="nl-NL" dirty="0"/>
              <a:t> </a:t>
            </a:r>
            <a:r>
              <a:rPr lang="nl-NL" dirty="0" err="1"/>
              <a:t>to</a:t>
            </a:r>
            <a:r>
              <a:rPr lang="nl-NL" dirty="0"/>
              <a:t> </a:t>
            </a:r>
            <a:r>
              <a:rPr lang="nl-NL" dirty="0" err="1"/>
              <a:t>each</a:t>
            </a:r>
            <a:r>
              <a:rPr lang="nl-NL" dirty="0"/>
              <a:t> </a:t>
            </a:r>
            <a:r>
              <a:rPr lang="nl-NL" dirty="0" err="1"/>
              <a:t>others</a:t>
            </a:r>
            <a:r>
              <a:rPr lang="nl-NL" dirty="0"/>
              <a:t>.</a:t>
            </a:r>
          </a:p>
          <a:p>
            <a:endParaRPr lang="nl-NL" dirty="0"/>
          </a:p>
          <a:p>
            <a:r>
              <a:rPr lang="nl-NL" dirty="0"/>
              <a:t>The trainer </a:t>
            </a:r>
            <a:r>
              <a:rPr lang="nl-NL" dirty="0" err="1"/>
              <a:t>gives</a:t>
            </a:r>
            <a:r>
              <a:rPr lang="nl-NL" dirty="0"/>
              <a:t> feedback </a:t>
            </a:r>
            <a:r>
              <a:rPr lang="nl-NL" dirty="0" err="1"/>
              <a:t>during</a:t>
            </a:r>
            <a:r>
              <a:rPr lang="nl-NL" dirty="0"/>
              <a:t> </a:t>
            </a:r>
            <a:r>
              <a:rPr lang="nl-NL" dirty="0" err="1"/>
              <a:t>and</a:t>
            </a:r>
            <a:r>
              <a:rPr lang="nl-NL" dirty="0"/>
              <a:t> </a:t>
            </a:r>
            <a:r>
              <a:rPr lang="nl-NL" dirty="0" err="1"/>
              <a:t>after</a:t>
            </a:r>
            <a:r>
              <a:rPr lang="nl-NL" dirty="0"/>
              <a:t> </a:t>
            </a:r>
            <a:r>
              <a:rPr lang="nl-NL" dirty="0" err="1"/>
              <a:t>the</a:t>
            </a:r>
            <a:r>
              <a:rPr lang="nl-NL" dirty="0"/>
              <a:t> </a:t>
            </a:r>
            <a:r>
              <a:rPr lang="nl-NL" dirty="0" err="1"/>
              <a:t>presentations</a:t>
            </a:r>
            <a:r>
              <a:rPr lang="nl-NL" dirty="0"/>
              <a:t>.</a:t>
            </a:r>
          </a:p>
          <a:p>
            <a:endParaRPr lang="nl-NL" dirty="0"/>
          </a:p>
          <a:p>
            <a:r>
              <a:rPr lang="nl-NL" dirty="0" err="1"/>
              <a:t>Presentations</a:t>
            </a:r>
            <a:r>
              <a:rPr lang="nl-NL" dirty="0"/>
              <a:t> are </a:t>
            </a:r>
            <a:r>
              <a:rPr lang="nl-NL" dirty="0" err="1"/>
              <a:t>given</a:t>
            </a:r>
            <a:r>
              <a:rPr lang="nl-NL" dirty="0"/>
              <a:t> </a:t>
            </a:r>
            <a:r>
              <a:rPr lang="nl-NL" dirty="0" err="1"/>
              <a:t>afternoon</a:t>
            </a:r>
            <a:r>
              <a:rPr lang="nl-NL" dirty="0"/>
              <a:t> of next </a:t>
            </a:r>
            <a:r>
              <a:rPr lang="nl-NL" dirty="0" err="1"/>
              <a:t>day</a:t>
            </a:r>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 </a:t>
            </a:r>
            <a:r>
              <a:rPr lang="nl-NL" dirty="0" err="1">
                <a:solidFill>
                  <a:schemeClr val="bg2">
                    <a:lumMod val="50000"/>
                  </a:schemeClr>
                </a:solidFill>
                <a:latin typeface="+mn-lt"/>
              </a:rPr>
              <a:t>Results</a:t>
            </a:r>
            <a:endParaRPr lang="nl-NL" dirty="0">
              <a:solidFill>
                <a:schemeClr val="bg2">
                  <a:lumMod val="50000"/>
                </a:schemeClr>
              </a:solidFill>
              <a:latin typeface="+mn-lt"/>
            </a:endParaRPr>
          </a:p>
        </p:txBody>
      </p:sp>
    </p:spTree>
    <p:extLst>
      <p:ext uri="{BB962C8B-B14F-4D97-AF65-F5344CB8AC3E}">
        <p14:creationId xmlns:p14="http://schemas.microsoft.com/office/powerpoint/2010/main" val="292295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9532562-E73F-8147-B658-B7A3BA7E5258}"/>
              </a:ext>
            </a:extLst>
          </p:cNvPr>
          <p:cNvSpPr>
            <a:spLocks noGrp="1"/>
          </p:cNvSpPr>
          <p:nvPr>
            <p:ph idx="1"/>
          </p:nvPr>
        </p:nvSpPr>
        <p:spPr/>
        <p:txBody>
          <a:bodyPr/>
          <a:lstStyle/>
          <a:p>
            <a:r>
              <a:rPr lang="nl-NL" dirty="0">
                <a:latin typeface="+mn-lt"/>
              </a:rPr>
              <a:t>The Python Standard Library </a:t>
            </a:r>
            <a:r>
              <a:rPr lang="nl-NL" dirty="0" err="1">
                <a:latin typeface="+mn-lt"/>
              </a:rPr>
              <a:t>consists</a:t>
            </a:r>
            <a:r>
              <a:rPr lang="nl-NL" dirty="0">
                <a:latin typeface="+mn-lt"/>
              </a:rPr>
              <a:t> of more </a:t>
            </a:r>
            <a:r>
              <a:rPr lang="nl-NL" dirty="0" err="1">
                <a:latin typeface="+mn-lt"/>
              </a:rPr>
              <a:t>than</a:t>
            </a:r>
            <a:r>
              <a:rPr lang="nl-NL" dirty="0">
                <a:latin typeface="+mn-lt"/>
              </a:rPr>
              <a:t> 200 modules </a:t>
            </a:r>
            <a:r>
              <a:rPr lang="nl-NL" dirty="0" err="1">
                <a:latin typeface="+mn-lt"/>
              </a:rPr>
              <a:t>and</a:t>
            </a:r>
            <a:r>
              <a:rPr lang="nl-NL" dirty="0">
                <a:latin typeface="+mn-lt"/>
              </a:rPr>
              <a:t> packages</a:t>
            </a:r>
          </a:p>
          <a:p>
            <a:r>
              <a:rPr lang="nl-NL" dirty="0">
                <a:latin typeface="+mn-lt"/>
              </a:rPr>
              <a:t>The Python has "</a:t>
            </a:r>
            <a:r>
              <a:rPr lang="nl-NL" dirty="0" err="1">
                <a:latin typeface="+mn-lt"/>
              </a:rPr>
              <a:t>batteries</a:t>
            </a:r>
            <a:r>
              <a:rPr lang="nl-NL" dirty="0">
                <a:latin typeface="+mn-lt"/>
              </a:rPr>
              <a:t> </a:t>
            </a:r>
            <a:r>
              <a:rPr lang="nl-NL" dirty="0" err="1">
                <a:latin typeface="+mn-lt"/>
              </a:rPr>
              <a:t>included</a:t>
            </a:r>
            <a:r>
              <a:rPr lang="nl-NL" dirty="0">
                <a:latin typeface="+mn-lt"/>
              </a:rPr>
              <a:t>"</a:t>
            </a:r>
          </a:p>
          <a:p>
            <a:endParaRPr lang="nl-NL" dirty="0">
              <a:latin typeface="+mn-lt"/>
            </a:endParaRPr>
          </a:p>
        </p:txBody>
      </p:sp>
      <p:sp>
        <p:nvSpPr>
          <p:cNvPr id="3" name="Titel 2">
            <a:extLst>
              <a:ext uri="{FF2B5EF4-FFF2-40B4-BE49-F238E27FC236}">
                <a16:creationId xmlns:a16="http://schemas.microsoft.com/office/drawing/2014/main" id="{1C5D6E1C-C05D-CE44-B472-235E69B554AB}"/>
              </a:ext>
            </a:extLst>
          </p:cNvPr>
          <p:cNvSpPr>
            <a:spLocks noGrp="1"/>
          </p:cNvSpPr>
          <p:nvPr>
            <p:ph type="title"/>
          </p:nvPr>
        </p:nvSpPr>
        <p:spPr/>
        <p:txBody>
          <a:bodyPr/>
          <a:lstStyle/>
          <a:p>
            <a:r>
              <a:rPr lang="nl-NL" dirty="0"/>
              <a:t>Python Standard Library</a:t>
            </a:r>
          </a:p>
        </p:txBody>
      </p:sp>
      <p:sp>
        <p:nvSpPr>
          <p:cNvPr id="4" name="Tijdelijke aanduiding voor inhoud 4">
            <a:extLst>
              <a:ext uri="{FF2B5EF4-FFF2-40B4-BE49-F238E27FC236}">
                <a16:creationId xmlns:a16="http://schemas.microsoft.com/office/drawing/2014/main" id="{5963996D-DDF6-E745-89EA-65D3FF7CCD81}"/>
              </a:ext>
            </a:extLst>
          </p:cNvPr>
          <p:cNvSpPr txBox="1">
            <a:spLocks/>
          </p:cNvSpPr>
          <p:nvPr/>
        </p:nvSpPr>
        <p:spPr>
          <a:xfrm>
            <a:off x="575816" y="3419797"/>
            <a:ext cx="8928990" cy="3851846"/>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vert="horz" lIns="360000" tIns="180000" rIns="0" bIns="180000" numCol="4" rtlCol="0">
            <a:noAutofit/>
          </a:bodyPr>
          <a:lstStyle>
            <a:lvl1pPr marL="251986" indent="-251986" algn="l" defTabSz="1007943" rtl="0" eaLnBrk="1" latinLnBrk="0" hangingPunct="1">
              <a:lnSpc>
                <a:spcPct val="90000"/>
              </a:lnSpc>
              <a:spcBef>
                <a:spcPts val="1102"/>
              </a:spcBef>
              <a:buFont typeface="Arial" panose="020B0604020202020204" pitchFamily="34" charset="0"/>
              <a:buChar char="•"/>
              <a:defRPr sz="2400" kern="1200">
                <a:solidFill>
                  <a:srgbClr val="595959"/>
                </a:solidFill>
                <a:latin typeface="Verdana" panose="020B0604030504040204" pitchFamily="34" charset="0"/>
                <a:ea typeface="Verdana" panose="020B0604030504040204" pitchFamily="34" charset="0"/>
                <a:cs typeface="Verdana" panose="020B0604030504040204" pitchFamily="34" charset="0"/>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rgbClr val="595959"/>
                </a:solidFill>
                <a:latin typeface="Verdana" panose="020B0604030504040204" pitchFamily="34" charset="0"/>
                <a:ea typeface="Verdana" panose="020B0604030504040204" pitchFamily="34" charset="0"/>
                <a:cs typeface="Verdana" panose="020B0604030504040204" pitchFamily="34" charset="0"/>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rgbClr val="595959"/>
                </a:solidFill>
                <a:latin typeface="Verdana" panose="020B0604030504040204" pitchFamily="34" charset="0"/>
                <a:ea typeface="Verdana" panose="020B0604030504040204" pitchFamily="34" charset="0"/>
                <a:cs typeface="Verdana" panose="020B0604030504040204" pitchFamily="34" charset="0"/>
              </a:defRPr>
            </a:lvl3pPr>
            <a:lvl4pPr marL="1763900"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4pPr>
            <a:lvl5pPr marL="2267872"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nl-NL" sz="2000" b="1" dirty="0">
                <a:latin typeface="+mn-lt"/>
              </a:rPr>
              <a:t>os</a:t>
            </a:r>
          </a:p>
          <a:p>
            <a:pPr marL="0" indent="0" fontAlgn="auto">
              <a:spcAft>
                <a:spcPts val="0"/>
              </a:spcAft>
              <a:buFont typeface="Arial" panose="020B0604020202020204" pitchFamily="34" charset="0"/>
              <a:buNone/>
            </a:pPr>
            <a:r>
              <a:rPr lang="nl-NL" sz="2000" b="1" dirty="0" err="1">
                <a:latin typeface="+mn-lt"/>
              </a:rPr>
              <a:t>os.path</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sys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string</a:t>
            </a:r>
          </a:p>
          <a:p>
            <a:pPr marL="0" indent="0" fontAlgn="auto">
              <a:spcAft>
                <a:spcPts val="0"/>
              </a:spcAft>
              <a:buFont typeface="Arial" panose="020B0604020202020204" pitchFamily="34" charset="0"/>
              <a:buNone/>
            </a:pPr>
            <a:r>
              <a:rPr lang="nl-NL" sz="2000" b="1" dirty="0">
                <a:latin typeface="+mn-lt"/>
              </a:rPr>
              <a:t>re</a:t>
            </a:r>
          </a:p>
          <a:p>
            <a:pPr marL="0" indent="0" fontAlgn="auto">
              <a:spcAft>
                <a:spcPts val="0"/>
              </a:spcAft>
              <a:buFont typeface="Arial" panose="020B0604020202020204" pitchFamily="34" charset="0"/>
              <a:buNone/>
            </a:pPr>
            <a:r>
              <a:rPr lang="nl-NL" sz="2000" b="1" dirty="0" err="1">
                <a:latin typeface="+mn-lt"/>
              </a:rPr>
              <a:t>math</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random</a:t>
            </a:r>
          </a:p>
          <a:p>
            <a:pPr marL="0" indent="0" fontAlgn="auto">
              <a:spcAft>
                <a:spcPts val="0"/>
              </a:spcAft>
              <a:buFont typeface="Arial" panose="020B0604020202020204" pitchFamily="34" charset="0"/>
              <a:buNone/>
            </a:pPr>
            <a:r>
              <a:rPr lang="nl-NL" sz="2000" b="1" dirty="0" err="1">
                <a:latin typeface="+mn-lt"/>
              </a:rPr>
              <a:t>datetime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calendar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csv</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collections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array</a:t>
            </a:r>
          </a:p>
          <a:p>
            <a:pPr marL="0" indent="0" fontAlgn="auto">
              <a:spcAft>
                <a:spcPts val="0"/>
              </a:spcAft>
              <a:buFont typeface="Arial" panose="020B0604020202020204" pitchFamily="34" charset="0"/>
              <a:buNone/>
            </a:pPr>
            <a:r>
              <a:rPr lang="nl-NL" sz="2000" b="1" dirty="0" err="1">
                <a:latin typeface="+mn-lt"/>
              </a:rPr>
              <a:t>decimal</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fractions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statistics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pathlib</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pickle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shelve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json</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xml</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sqlite3</a:t>
            </a:r>
          </a:p>
          <a:p>
            <a:pPr marL="0" indent="0" fontAlgn="auto">
              <a:spcAft>
                <a:spcPts val="0"/>
              </a:spcAft>
              <a:buFont typeface="Arial" panose="020B0604020202020204" pitchFamily="34" charset="0"/>
              <a:buNone/>
            </a:pPr>
            <a:r>
              <a:rPr lang="nl-NL" sz="2000" b="1" dirty="0">
                <a:latin typeface="+mn-lt"/>
              </a:rPr>
              <a:t>zipfile</a:t>
            </a:r>
          </a:p>
          <a:p>
            <a:pPr marL="0" indent="0" fontAlgn="auto">
              <a:spcAft>
                <a:spcPts val="0"/>
              </a:spcAft>
              <a:buFont typeface="Arial" panose="020B0604020202020204" pitchFamily="34" charset="0"/>
              <a:buNone/>
            </a:pPr>
            <a:r>
              <a:rPr lang="nl-NL" sz="2000" b="1" dirty="0">
                <a:latin typeface="+mn-lt"/>
              </a:rPr>
              <a:t>time</a:t>
            </a:r>
          </a:p>
          <a:p>
            <a:pPr marL="0" indent="0" fontAlgn="auto">
              <a:spcAft>
                <a:spcPts val="0"/>
              </a:spcAft>
              <a:buFont typeface="Arial" panose="020B0604020202020204" pitchFamily="34" charset="0"/>
              <a:buNone/>
            </a:pPr>
            <a:r>
              <a:rPr lang="nl-NL" sz="2000" b="1" dirty="0" err="1">
                <a:latin typeface="+mn-lt"/>
              </a:rPr>
              <a:t>argparse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logging</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threading</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multiprocessing</a:t>
            </a:r>
          </a:p>
          <a:p>
            <a:pPr marL="0" indent="0" fontAlgn="auto">
              <a:spcAft>
                <a:spcPts val="0"/>
              </a:spcAft>
              <a:buFont typeface="Arial" panose="020B0604020202020204" pitchFamily="34" charset="0"/>
              <a:buNone/>
            </a:pPr>
            <a:r>
              <a:rPr lang="nl-NL" sz="2000" b="1" dirty="0" err="1">
                <a:latin typeface="+mn-lt"/>
              </a:rPr>
              <a:t>subprocess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socket</a:t>
            </a:r>
          </a:p>
          <a:p>
            <a:pPr marL="0" indent="0" fontAlgn="auto">
              <a:spcAft>
                <a:spcPts val="0"/>
              </a:spcAft>
              <a:buFont typeface="Arial" panose="020B0604020202020204" pitchFamily="34" charset="0"/>
              <a:buNone/>
            </a:pPr>
            <a:r>
              <a:rPr lang="nl-NL" sz="2000" b="1" dirty="0" err="1">
                <a:latin typeface="+mn-lt"/>
              </a:rPr>
              <a:t>asyncio</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urllib</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http</a:t>
            </a:r>
          </a:p>
          <a:p>
            <a:pPr marL="0" indent="0" fontAlgn="auto">
              <a:spcAft>
                <a:spcPts val="0"/>
              </a:spcAft>
              <a:buFont typeface="Arial" panose="020B0604020202020204" pitchFamily="34" charset="0"/>
              <a:buNone/>
            </a:pPr>
            <a:r>
              <a:rPr lang="nl-NL" sz="2000" b="1" dirty="0" err="1">
                <a:latin typeface="+mn-lt"/>
              </a:rPr>
              <a:t>tkinter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doctest</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unittest</a:t>
            </a:r>
          </a:p>
          <a:p>
            <a:pPr marL="0" indent="0" fontAlgn="auto">
              <a:spcAft>
                <a:spcPts val="0"/>
              </a:spcAft>
              <a:buFont typeface="Arial" panose="020B0604020202020204" pitchFamily="34" charset="0"/>
              <a:buNone/>
            </a:pPr>
            <a:r>
              <a:rPr lang="nl-NL" sz="2000" b="1" dirty="0" err="1">
                <a:latin typeface="+mn-lt"/>
              </a:rPr>
              <a:t>timeit</a:t>
            </a:r>
            <a:endParaRPr lang="nl-NL" sz="2000" b="1" dirty="0">
              <a:latin typeface="+mn-lt"/>
            </a:endParaRPr>
          </a:p>
        </p:txBody>
      </p:sp>
    </p:spTree>
    <p:extLst>
      <p:ext uri="{BB962C8B-B14F-4D97-AF65-F5344CB8AC3E}">
        <p14:creationId xmlns:p14="http://schemas.microsoft.com/office/powerpoint/2010/main" val="3053075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sys</a:t>
            </a:r>
            <a:r>
              <a:rPr lang="nl-NL" dirty="0"/>
              <a:t> - System-</a:t>
            </a:r>
            <a:r>
              <a:rPr lang="nl-NL" dirty="0" err="1"/>
              <a:t>specific</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System-</a:t>
            </a:r>
            <a:r>
              <a:rPr lang="nl-NL" dirty="0" err="1"/>
              <a:t>specific</a:t>
            </a:r>
            <a:r>
              <a:rPr lang="nl-NL" dirty="0"/>
              <a:t> parameters </a:t>
            </a:r>
            <a:r>
              <a:rPr lang="nl-NL" dirty="0" err="1"/>
              <a:t>and</a:t>
            </a:r>
            <a:r>
              <a:rPr lang="nl-NL" dirty="0"/>
              <a:t> </a:t>
            </a:r>
            <a:r>
              <a:rPr lang="nl-NL" dirty="0" err="1"/>
              <a:t>functions</a:t>
            </a:r>
            <a:endParaRPr lang="nl-NL" dirty="0"/>
          </a:p>
          <a:p>
            <a:pPr marL="0" indent="0">
              <a:buNone/>
            </a:pPr>
            <a:endParaRPr lang="nl-NL" dirty="0"/>
          </a:p>
        </p:txBody>
      </p:sp>
      <p:sp>
        <p:nvSpPr>
          <p:cNvPr id="6" name="Rechthoek 5">
            <a:extLst>
              <a:ext uri="{FF2B5EF4-FFF2-40B4-BE49-F238E27FC236}">
                <a16:creationId xmlns:a16="http://schemas.microsoft.com/office/drawing/2014/main" id="{C51C0D4D-1205-0441-9188-28E3A4A1B900}"/>
              </a:ext>
            </a:extLst>
          </p:cNvPr>
          <p:cNvSpPr/>
          <p:nvPr/>
        </p:nvSpPr>
        <p:spPr>
          <a:xfrm>
            <a:off x="574149" y="2932130"/>
            <a:ext cx="8908200" cy="1368152"/>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version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version_info</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path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argv</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exit</a:t>
            </a:r>
          </a:p>
          <a:p>
            <a:r>
              <a:rPr lang="nl-NL" sz="2400" b="1" dirty="0" err="1">
                <a:solidFill>
                  <a:schemeClr val="tx1">
                    <a:lumMod val="75000"/>
                    <a:lumOff val="25000"/>
                  </a:schemeClr>
                </a:solidFill>
                <a:latin typeface="+mn-lt"/>
              </a:rPr>
              <a:t>stdin</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stdout</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stderr</a:t>
            </a:r>
            <a:endParaRPr lang="nl-NL" sz="2400" b="1" dirty="0">
              <a:solidFill>
                <a:schemeClr val="tx1">
                  <a:lumMod val="75000"/>
                  <a:lumOff val="25000"/>
                </a:schemeClr>
              </a:solidFill>
              <a:latin typeface="+mn-lt"/>
            </a:endParaRPr>
          </a:p>
          <a:p>
            <a:endParaRPr lang="nl-NL" sz="24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C86A73F7-D6B5-B640-839A-A5F5D61DDDA5}"/>
              </a:ext>
            </a:extLst>
          </p:cNvPr>
          <p:cNvSpPr/>
          <p:nvPr/>
        </p:nvSpPr>
        <p:spPr>
          <a:xfrm>
            <a:off x="574149" y="5204500"/>
            <a:ext cx="8908200"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sys</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get Python </a:t>
            </a:r>
            <a:r>
              <a:rPr lang="nl-NL" b="1" dirty="0" err="1">
                <a:solidFill>
                  <a:srgbClr val="008000"/>
                </a:solidFill>
                <a:latin typeface="Menlo" panose="020B0609030804020204" pitchFamily="49" charset="0"/>
              </a:rPr>
              <a:t>version</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sys.version</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add</a:t>
            </a:r>
            <a:r>
              <a:rPr lang="nl-NL" b="1" dirty="0">
                <a:solidFill>
                  <a:srgbClr val="008000"/>
                </a:solidFill>
                <a:latin typeface="Menlo" panose="020B0609030804020204" pitchFamily="49" charset="0"/>
              </a:rPr>
              <a:t> directory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sys.path</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sys.path.append</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5233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93379-6FA2-D74E-97B2-44B1055A7C2E}"/>
              </a:ext>
            </a:extLst>
          </p:cNvPr>
          <p:cNvSpPr>
            <a:spLocks noGrp="1"/>
          </p:cNvSpPr>
          <p:nvPr>
            <p:ph type="title"/>
          </p:nvPr>
        </p:nvSpPr>
        <p:spPr/>
        <p:txBody>
          <a:bodyPr/>
          <a:lstStyle/>
          <a:p>
            <a:r>
              <a:rPr lang="nl-NL" dirty="0" err="1"/>
              <a:t>Book</a:t>
            </a:r>
            <a:endParaRPr lang="nl-NL" dirty="0"/>
          </a:p>
        </p:txBody>
      </p:sp>
      <p:sp>
        <p:nvSpPr>
          <p:cNvPr id="3" name="Tijdelijke aanduiding voor inhoud 2">
            <a:extLst>
              <a:ext uri="{FF2B5EF4-FFF2-40B4-BE49-F238E27FC236}">
                <a16:creationId xmlns:a16="http://schemas.microsoft.com/office/drawing/2014/main" id="{92111854-F4D7-4A41-B7AF-6F754C0BB2BF}"/>
              </a:ext>
            </a:extLst>
          </p:cNvPr>
          <p:cNvSpPr>
            <a:spLocks noGrp="1"/>
          </p:cNvSpPr>
          <p:nvPr>
            <p:ph idx="1"/>
          </p:nvPr>
        </p:nvSpPr>
        <p:spPr/>
        <p:txBody>
          <a:bodyPr/>
          <a:lstStyle/>
          <a:p>
            <a:pPr marL="0" indent="0">
              <a:buNone/>
            </a:pPr>
            <a:r>
              <a:rPr lang="nl-NL" sz="1400" b="1" dirty="0"/>
              <a:t>Part I: Basics</a:t>
            </a:r>
          </a:p>
          <a:p>
            <a:pPr marL="342900" indent="-342900">
              <a:buFont typeface="+mj-lt"/>
              <a:buAutoNum type="arabicPeriod"/>
            </a:pPr>
            <a:r>
              <a:rPr lang="nl-NL" sz="1400" dirty="0" err="1"/>
              <a:t>Getting</a:t>
            </a:r>
            <a:r>
              <a:rPr lang="nl-NL" sz="1400" dirty="0"/>
              <a:t> </a:t>
            </a:r>
            <a:r>
              <a:rPr lang="nl-NL" sz="1400" dirty="0" err="1"/>
              <a:t>started</a:t>
            </a:r>
            <a:endParaRPr lang="nl-NL" sz="1400" dirty="0"/>
          </a:p>
          <a:p>
            <a:pPr marL="342900" indent="-342900">
              <a:buFont typeface="+mj-lt"/>
              <a:buAutoNum type="arabicPeriod"/>
            </a:pPr>
            <a:r>
              <a:rPr lang="nl-NL" sz="1400" dirty="0"/>
              <a:t>Variables </a:t>
            </a:r>
            <a:r>
              <a:rPr lang="nl-NL" sz="1400" dirty="0" err="1"/>
              <a:t>and</a:t>
            </a:r>
            <a:r>
              <a:rPr lang="nl-NL" sz="1400" dirty="0"/>
              <a:t> Simple Data Types</a:t>
            </a:r>
          </a:p>
          <a:p>
            <a:pPr marL="342900" indent="-342900">
              <a:buFont typeface="+mj-lt"/>
              <a:buAutoNum type="arabicPeriod"/>
            </a:pPr>
            <a:r>
              <a:rPr lang="nl-NL" sz="1400" dirty="0" err="1"/>
              <a:t>Introducing</a:t>
            </a:r>
            <a:r>
              <a:rPr lang="nl-NL" sz="1400" dirty="0"/>
              <a:t> </a:t>
            </a:r>
            <a:r>
              <a:rPr lang="nl-NL" sz="1400" dirty="0" err="1"/>
              <a:t>Lists</a:t>
            </a:r>
            <a:endParaRPr lang="nl-NL" sz="1400" dirty="0"/>
          </a:p>
          <a:p>
            <a:pPr marL="342900" indent="-342900">
              <a:buFont typeface="+mj-lt"/>
              <a:buAutoNum type="arabicPeriod"/>
            </a:pPr>
            <a:r>
              <a:rPr lang="nl-NL" sz="1400" dirty="0" err="1"/>
              <a:t>Working</a:t>
            </a:r>
            <a:r>
              <a:rPr lang="nl-NL" sz="1400" dirty="0"/>
              <a:t> </a:t>
            </a:r>
            <a:r>
              <a:rPr lang="nl-NL" sz="1400" dirty="0" err="1"/>
              <a:t>with</a:t>
            </a:r>
            <a:r>
              <a:rPr lang="nl-NL" sz="1400" dirty="0"/>
              <a:t> </a:t>
            </a:r>
            <a:r>
              <a:rPr lang="nl-NL" sz="1400" dirty="0" err="1"/>
              <a:t>Lists</a:t>
            </a:r>
            <a:endParaRPr lang="nl-NL" sz="1400" dirty="0"/>
          </a:p>
          <a:p>
            <a:pPr marL="342900" indent="-342900">
              <a:buFont typeface="+mj-lt"/>
              <a:buAutoNum type="arabicPeriod"/>
            </a:pPr>
            <a:r>
              <a:rPr lang="nl-NL" sz="1400" dirty="0" err="1"/>
              <a:t>If</a:t>
            </a:r>
            <a:r>
              <a:rPr lang="nl-NL" sz="1400" dirty="0"/>
              <a:t> Statements</a:t>
            </a:r>
          </a:p>
          <a:p>
            <a:pPr marL="342900" indent="-342900">
              <a:buFont typeface="+mj-lt"/>
              <a:buAutoNum type="arabicPeriod"/>
            </a:pPr>
            <a:r>
              <a:rPr lang="nl-NL" sz="1400" dirty="0" err="1"/>
              <a:t>Dictionaries</a:t>
            </a:r>
            <a:endParaRPr lang="nl-NL" sz="1400" dirty="0"/>
          </a:p>
          <a:p>
            <a:pPr marL="342900" indent="-342900">
              <a:buFont typeface="+mj-lt"/>
              <a:buAutoNum type="arabicPeriod"/>
            </a:pPr>
            <a:r>
              <a:rPr lang="nl-NL" sz="1400" dirty="0"/>
              <a:t>User input </a:t>
            </a:r>
            <a:r>
              <a:rPr lang="nl-NL" sz="1400" dirty="0" err="1"/>
              <a:t>and</a:t>
            </a:r>
            <a:r>
              <a:rPr lang="nl-NL" sz="1400" dirty="0"/>
              <a:t> </a:t>
            </a:r>
            <a:r>
              <a:rPr lang="nl-NL" sz="1400" dirty="0" err="1"/>
              <a:t>While</a:t>
            </a:r>
            <a:r>
              <a:rPr lang="nl-NL" sz="1400" dirty="0"/>
              <a:t> Loops</a:t>
            </a:r>
          </a:p>
          <a:p>
            <a:pPr marL="342900" indent="-342900">
              <a:buFont typeface="+mj-lt"/>
              <a:buAutoNum type="arabicPeriod"/>
            </a:pPr>
            <a:r>
              <a:rPr lang="nl-NL" sz="1400" dirty="0" err="1"/>
              <a:t>Functions</a:t>
            </a:r>
            <a:endParaRPr lang="nl-NL" sz="1400" dirty="0"/>
          </a:p>
          <a:p>
            <a:pPr marL="342900" indent="-342900">
              <a:buFont typeface="+mj-lt"/>
              <a:buAutoNum type="arabicPeriod"/>
            </a:pPr>
            <a:r>
              <a:rPr lang="nl-NL" sz="1400" dirty="0"/>
              <a:t>Classes</a:t>
            </a:r>
          </a:p>
          <a:p>
            <a:pPr marL="342900" indent="-342900">
              <a:buFont typeface="+mj-lt"/>
              <a:buAutoNum type="arabicPeriod"/>
            </a:pPr>
            <a:r>
              <a:rPr lang="nl-NL" sz="1400" dirty="0"/>
              <a:t>Files </a:t>
            </a:r>
            <a:r>
              <a:rPr lang="nl-NL" sz="1400" dirty="0" err="1"/>
              <a:t>and</a:t>
            </a:r>
            <a:r>
              <a:rPr lang="nl-NL" sz="1400" dirty="0"/>
              <a:t> </a:t>
            </a:r>
            <a:r>
              <a:rPr lang="nl-NL" sz="1400" dirty="0" err="1"/>
              <a:t>Exceptions</a:t>
            </a:r>
            <a:endParaRPr lang="nl-NL" sz="1400" dirty="0"/>
          </a:p>
          <a:p>
            <a:pPr marL="342900" indent="-342900">
              <a:buFont typeface="+mj-lt"/>
              <a:buAutoNum type="arabicPeriod"/>
            </a:pPr>
            <a:r>
              <a:rPr lang="nl-NL" sz="1400" dirty="0" err="1"/>
              <a:t>Testing</a:t>
            </a:r>
            <a:r>
              <a:rPr lang="nl-NL" sz="1400" dirty="0"/>
              <a:t> </a:t>
            </a:r>
            <a:r>
              <a:rPr lang="nl-NL" sz="1400" dirty="0" err="1"/>
              <a:t>Your</a:t>
            </a:r>
            <a:r>
              <a:rPr lang="nl-NL" sz="1400" dirty="0"/>
              <a:t> Code</a:t>
            </a:r>
          </a:p>
          <a:p>
            <a:pPr marL="0" indent="0">
              <a:buNone/>
            </a:pPr>
            <a:r>
              <a:rPr lang="nl-NL" sz="1400" b="1" dirty="0"/>
              <a:t>Part II: </a:t>
            </a:r>
            <a:r>
              <a:rPr lang="nl-NL" sz="1400" b="1" dirty="0" err="1"/>
              <a:t>Projects</a:t>
            </a:r>
            <a:endParaRPr lang="nl-NL" sz="1400" b="1" dirty="0"/>
          </a:p>
          <a:p>
            <a:pPr marL="342900" indent="-342900">
              <a:buFont typeface="+mj-lt"/>
              <a:buAutoNum type="arabicPeriod" startAt="12"/>
            </a:pPr>
            <a:r>
              <a:rPr lang="nl-NL" sz="1400" dirty="0"/>
              <a:t>Project 1: Alien </a:t>
            </a:r>
            <a:r>
              <a:rPr lang="nl-NL" sz="1400" dirty="0" err="1"/>
              <a:t>Invasion</a:t>
            </a:r>
            <a:endParaRPr lang="nl-NL" sz="1400" dirty="0"/>
          </a:p>
          <a:p>
            <a:pPr marL="342900" indent="-342900">
              <a:buFont typeface="+mj-lt"/>
              <a:buAutoNum type="arabicPeriod" startAt="12"/>
            </a:pPr>
            <a:r>
              <a:rPr lang="nl-NL" sz="1400" dirty="0"/>
              <a:t>Project 2: Data </a:t>
            </a:r>
            <a:r>
              <a:rPr lang="nl-NL" sz="1400" dirty="0" err="1"/>
              <a:t>Visualization</a:t>
            </a:r>
            <a:endParaRPr lang="nl-NL" sz="1400" dirty="0"/>
          </a:p>
          <a:p>
            <a:pPr marL="342900" indent="-342900">
              <a:buFont typeface="+mj-lt"/>
              <a:buAutoNum type="arabicPeriod" startAt="12"/>
            </a:pPr>
            <a:r>
              <a:rPr lang="nl-NL" sz="1400" dirty="0"/>
              <a:t>Project 3: Web Applications</a:t>
            </a:r>
          </a:p>
          <a:p>
            <a:pPr marL="342900" indent="-342900">
              <a:buFont typeface="+mj-lt"/>
              <a:buAutoNum type="arabicPeriod" startAt="12"/>
            </a:pPr>
            <a:endParaRPr lang="nl-NL" sz="1400" dirty="0"/>
          </a:p>
          <a:p>
            <a:pPr marL="0" indent="0">
              <a:buNone/>
            </a:pPr>
            <a:endParaRPr lang="nl-NL" sz="1400" dirty="0"/>
          </a:p>
        </p:txBody>
      </p:sp>
      <p:pic>
        <p:nvPicPr>
          <p:cNvPr id="1026" name="Picture 2" descr="https://nostarch.com/sites/default/files/styles/uc_product/public/pcc2e_cover-front_final.png?itok=CRtz0EF2">
            <a:extLst>
              <a:ext uri="{FF2B5EF4-FFF2-40B4-BE49-F238E27FC236}">
                <a16:creationId xmlns:a16="http://schemas.microsoft.com/office/drawing/2014/main" id="{EF50FFFD-BC0B-6942-834A-44D0893EB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464" y="2339677"/>
            <a:ext cx="2951088" cy="390585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8D2ED5A6-F01E-2B46-A85E-9FDBBE2B9B44}"/>
              </a:ext>
            </a:extLst>
          </p:cNvPr>
          <p:cNvSpPr txBox="1"/>
          <p:nvPr/>
        </p:nvSpPr>
        <p:spPr>
          <a:xfrm>
            <a:off x="4752280" y="6732165"/>
            <a:ext cx="5112567" cy="523220"/>
          </a:xfrm>
          <a:prstGeom prst="rect">
            <a:avLst/>
          </a:prstGeom>
          <a:noFill/>
        </p:spPr>
        <p:txBody>
          <a:bodyPr wrap="square" rtlCol="0">
            <a:spAutoFit/>
          </a:bodyPr>
          <a:lstStyle/>
          <a:p>
            <a:r>
              <a:rPr lang="nl-NL" sz="1400" dirty="0">
                <a:solidFill>
                  <a:schemeClr val="tx1"/>
                </a:solidFill>
                <a:latin typeface="+mn-lt"/>
              </a:rPr>
              <a:t>Resources:</a:t>
            </a:r>
          </a:p>
          <a:p>
            <a:r>
              <a:rPr lang="nl-NL" sz="1400" dirty="0">
                <a:solidFill>
                  <a:schemeClr val="tx1"/>
                </a:solidFill>
                <a:latin typeface="+mn-lt"/>
                <a:hlinkClick r:id="rId3"/>
              </a:rPr>
              <a:t>https://ehmatthes.github.io/pcc_2e/regular_index/</a:t>
            </a:r>
            <a:endParaRPr lang="nl-NL" sz="1400" dirty="0">
              <a:solidFill>
                <a:schemeClr val="tx1"/>
              </a:solidFill>
              <a:latin typeface="+mn-lt"/>
            </a:endParaRPr>
          </a:p>
        </p:txBody>
      </p:sp>
    </p:spTree>
    <p:extLst>
      <p:ext uri="{BB962C8B-B14F-4D97-AF65-F5344CB8AC3E}">
        <p14:creationId xmlns:p14="http://schemas.microsoft.com/office/powerpoint/2010/main" val="3813545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Operating system interfaces</a:t>
            </a:r>
          </a:p>
        </p:txBody>
      </p:sp>
      <p:sp>
        <p:nvSpPr>
          <p:cNvPr id="5" name="Tijdelijke aanduiding voor inhoud 4">
            <a:extLst>
              <a:ext uri="{FF2B5EF4-FFF2-40B4-BE49-F238E27FC236}">
                <a16:creationId xmlns:a16="http://schemas.microsoft.com/office/drawing/2014/main" id="{E283A336-E5BA-A147-8DA6-55C7BEA105CF}"/>
              </a:ext>
            </a:extLst>
          </p:cNvPr>
          <p:cNvSpPr>
            <a:spLocks noGrp="1"/>
          </p:cNvSpPr>
          <p:nvPr>
            <p:ph idx="1"/>
          </p:nvPr>
        </p:nvSpPr>
        <p:spPr/>
        <p:txBody>
          <a:bodyPr numCol="1"/>
          <a:lstStyle/>
          <a:p>
            <a:r>
              <a:rPr lang="nl-NL" dirty="0"/>
              <a:t>The </a:t>
            </a:r>
            <a:r>
              <a:rPr lang="nl-NL" b="1" dirty="0" err="1"/>
              <a:t>os.path</a:t>
            </a:r>
            <a:r>
              <a:rPr lang="nl-NL" dirty="0"/>
              <a:t> module </a:t>
            </a:r>
            <a:r>
              <a:rPr lang="nl-NL" dirty="0" err="1"/>
              <a:t>provides</a:t>
            </a:r>
            <a:r>
              <a:rPr lang="nl-NL" dirty="0"/>
              <a:t> a portable way of </a:t>
            </a:r>
            <a:r>
              <a:rPr lang="nl-NL" dirty="0" err="1"/>
              <a:t>using</a:t>
            </a:r>
            <a:r>
              <a:rPr lang="nl-NL" dirty="0"/>
              <a:t> operating system </a:t>
            </a:r>
            <a:r>
              <a:rPr lang="nl-NL" dirty="0" err="1"/>
              <a:t>dependent</a:t>
            </a:r>
            <a:r>
              <a:rPr lang="nl-NL" dirty="0"/>
              <a:t> </a:t>
            </a:r>
            <a:r>
              <a:rPr lang="nl-NL" dirty="0" err="1"/>
              <a:t>functionality</a:t>
            </a:r>
            <a:r>
              <a:rPr lang="nl-NL" dirty="0"/>
              <a:t>.</a:t>
            </a:r>
          </a:p>
        </p:txBody>
      </p:sp>
      <p:sp>
        <p:nvSpPr>
          <p:cNvPr id="6" name="Rechthoek 5">
            <a:extLst>
              <a:ext uri="{FF2B5EF4-FFF2-40B4-BE49-F238E27FC236}">
                <a16:creationId xmlns:a16="http://schemas.microsoft.com/office/drawing/2014/main" id="{675A72D2-1252-CD48-A792-30AF83160A77}"/>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err="1">
                <a:solidFill>
                  <a:schemeClr val="tx1">
                    <a:lumMod val="75000"/>
                    <a:lumOff val="25000"/>
                  </a:schemeClr>
                </a:solidFill>
                <a:latin typeface="+mn-lt"/>
              </a:rPr>
              <a:t>rename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remove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mkdir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makedirs</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chdir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getcwd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rmdir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listdir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path</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pipe</a:t>
            </a:r>
          </a:p>
          <a:p>
            <a:r>
              <a:rPr lang="nl-NL" sz="2000" b="1" dirty="0" err="1">
                <a:solidFill>
                  <a:schemeClr val="tx1">
                    <a:lumMod val="75000"/>
                    <a:lumOff val="25000"/>
                  </a:schemeClr>
                </a:solidFill>
                <a:latin typeface="+mn-lt"/>
              </a:rPr>
              <a:t>scandir</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walk</a:t>
            </a:r>
          </a:p>
          <a:p>
            <a:r>
              <a:rPr lang="nl-NL" sz="2000" b="1" dirty="0" err="1">
                <a:solidFill>
                  <a:schemeClr val="tx1">
                    <a:lumMod val="75000"/>
                    <a:lumOff val="25000"/>
                  </a:schemeClr>
                </a:solidFill>
                <a:latin typeface="+mn-lt"/>
              </a:rPr>
              <a:t>fork</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exec</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system</a:t>
            </a:r>
          </a:p>
          <a:p>
            <a:r>
              <a:rPr lang="nl-NL" sz="2000" b="1" dirty="0" err="1">
                <a:solidFill>
                  <a:schemeClr val="tx1">
                    <a:lumMod val="75000"/>
                    <a:lumOff val="25000"/>
                  </a:schemeClr>
                </a:solidFill>
                <a:latin typeface="+mn-lt"/>
              </a:rPr>
              <a:t>getenv</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kill</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wait</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nice</a:t>
            </a:r>
            <a:endParaRPr lang="nl-NL" sz="20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5824E5F5-3430-7C4D-BCE3-10765024F3A2}"/>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os</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set </a:t>
            </a:r>
            <a:r>
              <a:rPr lang="nl-NL" b="1" dirty="0" err="1">
                <a:solidFill>
                  <a:srgbClr val="008000"/>
                </a:solidFill>
                <a:latin typeface="Menlo" panose="020B0609030804020204" pitchFamily="49" charset="0"/>
              </a:rPr>
              <a:t>current</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working</a:t>
            </a:r>
            <a:r>
              <a:rPr lang="nl-NL" b="1" dirty="0">
                <a:solidFill>
                  <a:srgbClr val="008000"/>
                </a:solidFill>
                <a:latin typeface="Menlo" panose="020B0609030804020204" pitchFamily="49" charset="0"/>
              </a:rPr>
              <a:t> directory</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os.chdir</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os.getcwd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57629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4B24E-5D27-144A-AF9C-DB1256E9EBA9}"/>
              </a:ext>
            </a:extLst>
          </p:cNvPr>
          <p:cNvSpPr>
            <a:spLocks noGrp="1"/>
          </p:cNvSpPr>
          <p:nvPr>
            <p:ph type="title"/>
          </p:nvPr>
        </p:nvSpPr>
        <p:spPr/>
        <p:txBody>
          <a:bodyPr>
            <a:normAutofit/>
          </a:bodyPr>
          <a:lstStyle/>
          <a:p>
            <a:r>
              <a:rPr lang="nl-NL" sz="3600"/>
              <a:t>pathlib - Object-oriented filesystem paths</a:t>
            </a:r>
          </a:p>
        </p:txBody>
      </p:sp>
      <p:sp>
        <p:nvSpPr>
          <p:cNvPr id="3" name="Tijdelijke aanduiding voor inhoud 2">
            <a:extLst>
              <a:ext uri="{FF2B5EF4-FFF2-40B4-BE49-F238E27FC236}">
                <a16:creationId xmlns:a16="http://schemas.microsoft.com/office/drawing/2014/main" id="{F7C19898-2D93-B34A-9BA1-F3A907CB20B2}"/>
              </a:ext>
            </a:extLst>
          </p:cNvPr>
          <p:cNvSpPr>
            <a:spLocks noGrp="1"/>
          </p:cNvSpPr>
          <p:nvPr>
            <p:ph idx="1"/>
          </p:nvPr>
        </p:nvSpPr>
        <p:spPr/>
        <p:txBody>
          <a:bodyPr/>
          <a:lstStyle/>
          <a:p>
            <a:pPr marL="0" indent="0">
              <a:buNone/>
            </a:pPr>
            <a:r>
              <a:rPr lang="nl-NL"/>
              <a:t>This module offers classes representing filesystem paths with semantics appropriate for different operating systems. </a:t>
            </a:r>
          </a:p>
        </p:txBody>
      </p:sp>
      <p:sp>
        <p:nvSpPr>
          <p:cNvPr id="4" name="Rechthoek 3">
            <a:extLst>
              <a:ext uri="{FF2B5EF4-FFF2-40B4-BE49-F238E27FC236}">
                <a16:creationId xmlns:a16="http://schemas.microsoft.com/office/drawing/2014/main" id="{4766AF03-3DC1-064B-8FEF-90EE144F7481}"/>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a:solidFill>
                  <a:srgbClr val="0000FF"/>
                </a:solidFill>
                <a:latin typeface="Menlo" panose="020B0609030804020204" pitchFamily="49" charset="0"/>
              </a:rPr>
              <a:t>from</a:t>
            </a:r>
            <a:r>
              <a:rPr lang="nl-NL" b="1">
                <a:solidFill>
                  <a:srgbClr val="000000"/>
                </a:solidFill>
                <a:latin typeface="Menlo" panose="020B0609030804020204" pitchFamily="49" charset="0"/>
              </a:rPr>
              <a:t> pathlib </a:t>
            </a:r>
            <a:r>
              <a:rPr lang="nl-NL" b="1">
                <a:solidFill>
                  <a:srgbClr val="0000FF"/>
                </a:solidFill>
                <a:latin typeface="Menlo" panose="020B0609030804020204" pitchFamily="49" charset="0"/>
              </a:rPr>
              <a:t>import</a:t>
            </a:r>
            <a:r>
              <a:rPr lang="nl-NL" b="1">
                <a:solidFill>
                  <a:srgbClr val="000000"/>
                </a:solidFill>
                <a:latin typeface="Menlo" panose="020B0609030804020204" pitchFamily="49" charset="0"/>
              </a:rPr>
              <a:t> Path</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p = Path(</a:t>
            </a:r>
            <a:r>
              <a:rPr lang="nl-NL" b="1">
                <a:solidFill>
                  <a:srgbClr val="A31515"/>
                </a:solidFill>
                <a:latin typeface="Menlo" panose="020B0609030804020204" pitchFamily="49" charset="0"/>
              </a:rPr>
              <a:t>'.'</a:t>
            </a:r>
            <a:r>
              <a:rPr lang="nl-NL" b="1">
                <a:solidFill>
                  <a:srgbClr val="000000"/>
                </a:solidFill>
                <a:latin typeface="Menlo" panose="020B0609030804020204" pitchFamily="49" charset="0"/>
              </a:rPr>
              <a:t>)</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list(p.glob(</a:t>
            </a:r>
            <a:r>
              <a:rPr lang="nl-NL" b="1">
                <a:solidFill>
                  <a:srgbClr val="A31515"/>
                </a:solidFill>
                <a:latin typeface="Menlo" panose="020B0609030804020204" pitchFamily="49" charset="0"/>
              </a:rPr>
              <a:t>'**/*.py'</a:t>
            </a:r>
            <a:r>
              <a:rPr lang="nl-NL" b="1">
                <a:solidFill>
                  <a:srgbClr val="000000"/>
                </a:solidFill>
                <a:latin typeface="Menlo" panose="020B0609030804020204" pitchFamily="49" charset="0"/>
              </a:rPr>
              <a:t>))</a:t>
            </a:r>
          </a:p>
        </p:txBody>
      </p:sp>
      <p:sp>
        <p:nvSpPr>
          <p:cNvPr id="5" name="Rechthoek 4">
            <a:extLst>
              <a:ext uri="{FF2B5EF4-FFF2-40B4-BE49-F238E27FC236}">
                <a16:creationId xmlns:a16="http://schemas.microsoft.com/office/drawing/2014/main" id="{0489981C-21BC-124D-8121-985031609EF0}"/>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a:solidFill>
                  <a:schemeClr val="tx1">
                    <a:lumMod val="75000"/>
                    <a:lumOff val="25000"/>
                  </a:schemeClr>
                </a:solidFill>
                <a:latin typeface="+mn-lt"/>
              </a:rPr>
              <a:t>Path</a:t>
            </a:r>
          </a:p>
          <a:p>
            <a:r>
              <a:rPr lang="nl-NL" sz="2000" b="1" dirty="0">
                <a:solidFill>
                  <a:schemeClr val="tx1">
                    <a:lumMod val="75000"/>
                    <a:lumOff val="25000"/>
                  </a:schemeClr>
                </a:solidFill>
                <a:latin typeface="+mn-lt"/>
              </a:rPr>
              <a:t>PurePath</a:t>
            </a:r>
          </a:p>
          <a:p>
            <a:r>
              <a:rPr lang="nl-NL" sz="2000" b="1" dirty="0">
                <a:solidFill>
                  <a:schemeClr val="tx1">
                    <a:lumMod val="75000"/>
                    <a:lumOff val="25000"/>
                  </a:schemeClr>
                </a:solidFill>
                <a:latin typeface="+mn-lt"/>
              </a:rPr>
              <a:t>WindowsPath</a:t>
            </a:r>
          </a:p>
          <a:p>
            <a:r>
              <a:rPr lang="nl-NL" sz="2000" b="1" dirty="0">
                <a:solidFill>
                  <a:schemeClr val="tx1">
                    <a:lumMod val="75000"/>
                    <a:lumOff val="25000"/>
                  </a:schemeClr>
                </a:solidFill>
                <a:latin typeface="+mn-lt"/>
              </a:rPr>
              <a:t>PureWindowsPath</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operator /</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parts</a:t>
            </a:r>
          </a:p>
          <a:p>
            <a:r>
              <a:rPr lang="nl-NL" sz="2000" b="1" dirty="0">
                <a:solidFill>
                  <a:schemeClr val="tx1">
                    <a:lumMod val="75000"/>
                    <a:lumOff val="25000"/>
                  </a:schemeClr>
                </a:solidFill>
                <a:latin typeface="+mn-lt"/>
              </a:rPr>
              <a:t>drive</a:t>
            </a:r>
          </a:p>
          <a:p>
            <a:r>
              <a:rPr lang="nl-NL" sz="2000" b="1" dirty="0">
                <a:solidFill>
                  <a:schemeClr val="tx1">
                    <a:lumMod val="75000"/>
                    <a:lumOff val="25000"/>
                  </a:schemeClr>
                </a:solidFill>
                <a:latin typeface="+mn-lt"/>
              </a:rPr>
              <a:t>root</a:t>
            </a:r>
          </a:p>
          <a:p>
            <a:r>
              <a:rPr lang="nl-NL" sz="2000" b="1" dirty="0">
                <a:solidFill>
                  <a:schemeClr val="tx1">
                    <a:lumMod val="75000"/>
                    <a:lumOff val="25000"/>
                  </a:schemeClr>
                </a:solidFill>
                <a:latin typeface="+mn-lt"/>
              </a:rPr>
              <a:t>anchor</a:t>
            </a:r>
          </a:p>
          <a:p>
            <a:r>
              <a:rPr lang="nl-NL" sz="2000" b="1" dirty="0">
                <a:solidFill>
                  <a:schemeClr val="tx1">
                    <a:lumMod val="75000"/>
                    <a:lumOff val="25000"/>
                  </a:schemeClr>
                </a:solidFill>
                <a:latin typeface="+mn-lt"/>
              </a:rPr>
              <a:t>parent</a:t>
            </a:r>
          </a:p>
          <a:p>
            <a:r>
              <a:rPr lang="nl-NL" sz="2000" b="1" dirty="0">
                <a:solidFill>
                  <a:schemeClr val="tx1">
                    <a:lumMod val="75000"/>
                    <a:lumOff val="25000"/>
                  </a:schemeClr>
                </a:solidFill>
                <a:latin typeface="+mn-lt"/>
              </a:rPr>
              <a:t>parents</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cwd()</a:t>
            </a:r>
          </a:p>
          <a:p>
            <a:r>
              <a:rPr lang="nl-NL" sz="2000" b="1" dirty="0">
                <a:solidFill>
                  <a:schemeClr val="tx1">
                    <a:lumMod val="75000"/>
                    <a:lumOff val="25000"/>
                  </a:schemeClr>
                </a:solidFill>
                <a:latin typeface="+mn-lt"/>
              </a:rPr>
              <a:t>home()</a:t>
            </a:r>
          </a:p>
          <a:p>
            <a:r>
              <a:rPr lang="nl-NL" sz="2000" b="1" dirty="0">
                <a:solidFill>
                  <a:schemeClr val="tx1">
                    <a:lumMod val="75000"/>
                    <a:lumOff val="25000"/>
                  </a:schemeClr>
                </a:solidFill>
                <a:latin typeface="+mn-lt"/>
              </a:rPr>
              <a:t>chmod()</a:t>
            </a:r>
          </a:p>
          <a:p>
            <a:r>
              <a:rPr lang="nl-NL" sz="2000" b="1" dirty="0">
                <a:solidFill>
                  <a:schemeClr val="tx1">
                    <a:lumMod val="75000"/>
                    <a:lumOff val="25000"/>
                  </a:schemeClr>
                </a:solidFill>
                <a:latin typeface="+mn-lt"/>
              </a:rPr>
              <a:t>exists()</a:t>
            </a:r>
          </a:p>
          <a:p>
            <a:r>
              <a:rPr lang="nl-NL" sz="2000" b="1" dirty="0">
                <a:solidFill>
                  <a:schemeClr val="tx1">
                    <a:lumMod val="75000"/>
                    <a:lumOff val="25000"/>
                  </a:schemeClr>
                </a:solidFill>
                <a:latin typeface="+mn-lt"/>
              </a:rPr>
              <a:t>is_dir()</a:t>
            </a:r>
          </a:p>
          <a:p>
            <a:r>
              <a:rPr lang="nl-NL" sz="2000" b="1" dirty="0">
                <a:solidFill>
                  <a:schemeClr val="tx1">
                    <a:lumMod val="75000"/>
                    <a:lumOff val="25000"/>
                  </a:schemeClr>
                </a:solidFill>
                <a:latin typeface="+mn-lt"/>
              </a:rPr>
              <a:t>is_file()</a:t>
            </a:r>
          </a:p>
          <a:p>
            <a:r>
              <a:rPr lang="nl-NL" sz="2000" b="1" dirty="0">
                <a:solidFill>
                  <a:schemeClr val="tx1">
                    <a:lumMod val="75000"/>
                    <a:lumOff val="25000"/>
                  </a:schemeClr>
                </a:solidFill>
                <a:latin typeface="+mn-lt"/>
              </a:rPr>
              <a:t>glob()</a:t>
            </a:r>
          </a:p>
        </p:txBody>
      </p:sp>
    </p:spTree>
    <p:extLst>
      <p:ext uri="{BB962C8B-B14F-4D97-AF65-F5344CB8AC3E}">
        <p14:creationId xmlns:p14="http://schemas.microsoft.com/office/powerpoint/2010/main" val="910754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92080-7826-1448-AD16-0B44C407584C}"/>
              </a:ext>
            </a:extLst>
          </p:cNvPr>
          <p:cNvSpPr>
            <a:spLocks noGrp="1"/>
          </p:cNvSpPr>
          <p:nvPr>
            <p:ph type="title"/>
          </p:nvPr>
        </p:nvSpPr>
        <p:spPr/>
        <p:txBody>
          <a:bodyPr/>
          <a:lstStyle/>
          <a:p>
            <a:r>
              <a:rPr lang="nl-NL" dirty="0" err="1"/>
              <a:t>shutil</a:t>
            </a:r>
            <a:endParaRPr lang="nl-NL" dirty="0"/>
          </a:p>
        </p:txBody>
      </p:sp>
      <p:sp>
        <p:nvSpPr>
          <p:cNvPr id="3" name="Tijdelijke aanduiding voor inhoud 2">
            <a:extLst>
              <a:ext uri="{FF2B5EF4-FFF2-40B4-BE49-F238E27FC236}">
                <a16:creationId xmlns:a16="http://schemas.microsoft.com/office/drawing/2014/main" id="{FAD5012D-C075-1641-9B51-E6A27A551316}"/>
              </a:ext>
            </a:extLst>
          </p:cNvPr>
          <p:cNvSpPr>
            <a:spLocks noGrp="1"/>
          </p:cNvSpPr>
          <p:nvPr>
            <p:ph idx="1"/>
          </p:nvPr>
        </p:nvSpPr>
        <p:spPr>
          <a:xfrm>
            <a:off x="575817" y="2012414"/>
            <a:ext cx="8928990" cy="5223411"/>
          </a:xfrm>
        </p:spPr>
        <p:txBody>
          <a:bodyPr/>
          <a:lstStyle/>
          <a:p>
            <a:pPr marL="0" indent="0">
              <a:buNone/>
            </a:pPr>
            <a:r>
              <a:rPr lang="nl-NL" dirty="0"/>
              <a:t>High-level file operations</a:t>
            </a:r>
          </a:p>
          <a:p>
            <a:pPr marL="0" indent="0">
              <a:buNone/>
            </a:pPr>
            <a:endParaRPr lang="nl-NL" dirty="0"/>
          </a:p>
          <a:p>
            <a:r>
              <a:rPr lang="nl-NL" b="1" dirty="0"/>
              <a:t>copy</a:t>
            </a:r>
          </a:p>
          <a:p>
            <a:r>
              <a:rPr lang="nl-NL" b="1" dirty="0" err="1"/>
              <a:t>copytree</a:t>
            </a:r>
            <a:endParaRPr lang="nl-NL" b="1" dirty="0"/>
          </a:p>
          <a:p>
            <a:r>
              <a:rPr lang="nl-NL" b="1" dirty="0" err="1"/>
              <a:t>rmtree</a:t>
            </a:r>
            <a:endParaRPr lang="nl-NL" b="1" dirty="0"/>
          </a:p>
          <a:p>
            <a:r>
              <a:rPr lang="nl-NL" b="1" dirty="0"/>
              <a:t>move</a:t>
            </a:r>
          </a:p>
          <a:p>
            <a:r>
              <a:rPr lang="nl-NL" b="1" dirty="0" err="1"/>
              <a:t>disk_usage</a:t>
            </a:r>
            <a:endParaRPr lang="nl-NL" b="1" dirty="0"/>
          </a:p>
          <a:p>
            <a:r>
              <a:rPr lang="nl-NL" b="1" dirty="0" err="1"/>
              <a:t>chown</a:t>
            </a:r>
            <a:endParaRPr lang="nl-NL" b="1" dirty="0"/>
          </a:p>
          <a:p>
            <a:endParaRPr lang="nl-NL" dirty="0"/>
          </a:p>
        </p:txBody>
      </p:sp>
    </p:spTree>
    <p:extLst>
      <p:ext uri="{BB962C8B-B14F-4D97-AF65-F5344CB8AC3E}">
        <p14:creationId xmlns:p14="http://schemas.microsoft.com/office/powerpoint/2010/main" val="364670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E58F8E-826A-7645-924F-D127E38DD7B1}"/>
              </a:ext>
            </a:extLst>
          </p:cNvPr>
          <p:cNvSpPr>
            <a:spLocks noGrp="1"/>
          </p:cNvSpPr>
          <p:nvPr>
            <p:ph type="title"/>
          </p:nvPr>
        </p:nvSpPr>
        <p:spPr/>
        <p:txBody>
          <a:bodyPr/>
          <a:lstStyle/>
          <a:p>
            <a:r>
              <a:rPr lang="nl-NL" dirty="0" err="1"/>
              <a:t>glob</a:t>
            </a:r>
            <a:endParaRPr lang="nl-NL" dirty="0"/>
          </a:p>
        </p:txBody>
      </p:sp>
      <p:sp>
        <p:nvSpPr>
          <p:cNvPr id="3" name="Tijdelijke aanduiding voor inhoud 2">
            <a:extLst>
              <a:ext uri="{FF2B5EF4-FFF2-40B4-BE49-F238E27FC236}">
                <a16:creationId xmlns:a16="http://schemas.microsoft.com/office/drawing/2014/main" id="{00112EDA-3D16-1442-A6D3-6B1DEADC8782}"/>
              </a:ext>
            </a:extLst>
          </p:cNvPr>
          <p:cNvSpPr>
            <a:spLocks noGrp="1"/>
          </p:cNvSpPr>
          <p:nvPr>
            <p:ph idx="1"/>
          </p:nvPr>
        </p:nvSpPr>
        <p:spPr/>
        <p:txBody>
          <a:bodyPr/>
          <a:lstStyle/>
          <a:p>
            <a:r>
              <a:rPr lang="nl-NL" dirty="0"/>
              <a:t>The glob module </a:t>
            </a:r>
            <a:r>
              <a:rPr lang="nl-NL" dirty="0" err="1"/>
              <a:t>finds</a:t>
            </a:r>
            <a:r>
              <a:rPr lang="nl-NL" dirty="0"/>
              <a:t> </a:t>
            </a:r>
            <a:r>
              <a:rPr lang="nl-NL" dirty="0" err="1"/>
              <a:t>all</a:t>
            </a:r>
            <a:r>
              <a:rPr lang="nl-NL" dirty="0"/>
              <a:t> </a:t>
            </a:r>
            <a:r>
              <a:rPr lang="nl-NL" dirty="0" err="1"/>
              <a:t>the</a:t>
            </a:r>
            <a:r>
              <a:rPr lang="nl-NL" dirty="0"/>
              <a:t> </a:t>
            </a:r>
            <a:r>
              <a:rPr lang="nl-NL" dirty="0" err="1"/>
              <a:t>pathnames</a:t>
            </a:r>
            <a:r>
              <a:rPr lang="nl-NL" dirty="0"/>
              <a:t> matching a </a:t>
            </a:r>
            <a:r>
              <a:rPr lang="nl-NL" dirty="0" err="1"/>
              <a:t>specified</a:t>
            </a:r>
            <a:r>
              <a:rPr lang="nl-NL" dirty="0"/>
              <a:t> </a:t>
            </a:r>
            <a:r>
              <a:rPr lang="nl-NL" dirty="0" err="1"/>
              <a:t>pattern</a:t>
            </a:r>
            <a:r>
              <a:rPr lang="nl-NL" dirty="0"/>
              <a:t> </a:t>
            </a:r>
            <a:r>
              <a:rPr lang="nl-NL" dirty="0" err="1"/>
              <a:t>according</a:t>
            </a:r>
            <a:r>
              <a:rPr lang="nl-NL" dirty="0"/>
              <a:t> </a:t>
            </a:r>
            <a:r>
              <a:rPr lang="nl-NL" dirty="0" err="1"/>
              <a:t>to</a:t>
            </a:r>
            <a:r>
              <a:rPr lang="nl-NL" dirty="0"/>
              <a:t> </a:t>
            </a:r>
            <a:r>
              <a:rPr lang="nl-NL" dirty="0" err="1"/>
              <a:t>the</a:t>
            </a:r>
            <a:r>
              <a:rPr lang="nl-NL" dirty="0"/>
              <a:t> </a:t>
            </a:r>
            <a:r>
              <a:rPr lang="nl-NL" dirty="0" err="1"/>
              <a:t>rules</a:t>
            </a:r>
            <a:r>
              <a:rPr lang="nl-NL" dirty="0"/>
              <a:t> </a:t>
            </a:r>
            <a:r>
              <a:rPr lang="nl-NL" dirty="0" err="1"/>
              <a:t>used</a:t>
            </a:r>
            <a:r>
              <a:rPr lang="nl-NL" dirty="0"/>
              <a:t> </a:t>
            </a:r>
            <a:r>
              <a:rPr lang="nl-NL" dirty="0" err="1"/>
              <a:t>by</a:t>
            </a:r>
            <a:r>
              <a:rPr lang="nl-NL" dirty="0"/>
              <a:t> </a:t>
            </a:r>
            <a:r>
              <a:rPr lang="nl-NL" dirty="0" err="1"/>
              <a:t>the</a:t>
            </a:r>
            <a:r>
              <a:rPr lang="nl-NL" dirty="0"/>
              <a:t> Unix shell.</a:t>
            </a:r>
          </a:p>
        </p:txBody>
      </p:sp>
      <p:sp>
        <p:nvSpPr>
          <p:cNvPr id="5" name="Rechthoek 4">
            <a:extLst>
              <a:ext uri="{FF2B5EF4-FFF2-40B4-BE49-F238E27FC236}">
                <a16:creationId xmlns:a16="http://schemas.microsoft.com/office/drawing/2014/main" id="{D5EFBDFC-E30C-984F-9A33-C90580718354}"/>
              </a:ext>
            </a:extLst>
          </p:cNvPr>
          <p:cNvSpPr/>
          <p:nvPr/>
        </p:nvSpPr>
        <p:spPr>
          <a:xfrm>
            <a:off x="597129" y="6588149"/>
            <a:ext cx="8907678" cy="646331"/>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glob</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glob.glob</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'./file[0-9].*'</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045410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subprocess</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The </a:t>
            </a:r>
            <a:r>
              <a:rPr lang="nl-NL" dirty="0" err="1"/>
              <a:t>subprocess</a:t>
            </a:r>
            <a:r>
              <a:rPr lang="nl-NL" dirty="0"/>
              <a:t> module </a:t>
            </a:r>
            <a:r>
              <a:rPr lang="nl-NL" dirty="0" err="1"/>
              <a:t>allows</a:t>
            </a:r>
            <a:r>
              <a:rPr lang="nl-NL" dirty="0"/>
              <a:t> </a:t>
            </a:r>
            <a:r>
              <a:rPr lang="nl-NL" dirty="0" err="1"/>
              <a:t>you</a:t>
            </a:r>
            <a:r>
              <a:rPr lang="nl-NL" dirty="0"/>
              <a:t> </a:t>
            </a:r>
            <a:r>
              <a:rPr lang="nl-NL" dirty="0" err="1"/>
              <a:t>to</a:t>
            </a:r>
            <a:r>
              <a:rPr lang="nl-NL" dirty="0"/>
              <a:t> </a:t>
            </a:r>
            <a:r>
              <a:rPr lang="nl-NL" dirty="0" err="1"/>
              <a:t>spawn</a:t>
            </a:r>
            <a:r>
              <a:rPr lang="nl-NL" dirty="0"/>
              <a:t> new </a:t>
            </a:r>
            <a:r>
              <a:rPr lang="nl-NL" dirty="0" err="1"/>
              <a:t>processes</a:t>
            </a:r>
            <a:r>
              <a:rPr lang="nl-NL" dirty="0"/>
              <a:t>, </a:t>
            </a:r>
            <a:r>
              <a:rPr lang="nl-NL" dirty="0" err="1"/>
              <a:t>connect</a:t>
            </a:r>
            <a:r>
              <a:rPr lang="nl-NL" dirty="0"/>
              <a:t> </a:t>
            </a:r>
            <a:r>
              <a:rPr lang="nl-NL" dirty="0" err="1"/>
              <a:t>to</a:t>
            </a:r>
            <a:r>
              <a:rPr lang="nl-NL" dirty="0"/>
              <a:t> </a:t>
            </a:r>
            <a:r>
              <a:rPr lang="nl-NL" dirty="0" err="1"/>
              <a:t>their</a:t>
            </a:r>
            <a:r>
              <a:rPr lang="nl-NL" dirty="0"/>
              <a:t> input/output/error </a:t>
            </a:r>
            <a:r>
              <a:rPr lang="nl-NL" dirty="0" err="1"/>
              <a:t>pipes</a:t>
            </a:r>
            <a:r>
              <a:rPr lang="nl-NL" dirty="0"/>
              <a:t>, </a:t>
            </a:r>
            <a:r>
              <a:rPr lang="nl-NL" dirty="0" err="1"/>
              <a:t>and</a:t>
            </a:r>
            <a:r>
              <a:rPr lang="nl-NL" dirty="0"/>
              <a:t> </a:t>
            </a:r>
            <a:r>
              <a:rPr lang="nl-NL" dirty="0" err="1"/>
              <a:t>obtain</a:t>
            </a:r>
            <a:r>
              <a:rPr lang="nl-NL" dirty="0"/>
              <a:t> </a:t>
            </a:r>
            <a:r>
              <a:rPr lang="nl-NL" dirty="0" err="1"/>
              <a:t>their</a:t>
            </a:r>
            <a:r>
              <a:rPr lang="nl-NL" dirty="0"/>
              <a:t> return codes.</a:t>
            </a:r>
          </a:p>
          <a:p>
            <a:pPr marL="0" indent="0">
              <a:buNone/>
            </a:pPr>
            <a:endParaRPr lang="nl-NL" dirty="0"/>
          </a:p>
        </p:txBody>
      </p:sp>
      <p:sp>
        <p:nvSpPr>
          <p:cNvPr id="4" name="Rechthoek 3">
            <a:extLst>
              <a:ext uri="{FF2B5EF4-FFF2-40B4-BE49-F238E27FC236}">
                <a16:creationId xmlns:a16="http://schemas.microsoft.com/office/drawing/2014/main" id="{EEEF6D36-7CBD-6746-81B0-F09A94F69AD3}"/>
              </a:ext>
            </a:extLst>
          </p:cNvPr>
          <p:cNvSpPr/>
          <p:nvPr/>
        </p:nvSpPr>
        <p:spPr>
          <a:xfrm>
            <a:off x="575816" y="5724053"/>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subprocess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dev</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null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capture_output</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a:t>
            </a:r>
          </a:p>
        </p:txBody>
      </p:sp>
      <p:sp>
        <p:nvSpPr>
          <p:cNvPr id="8" name="Rechthoek 7">
            <a:extLst>
              <a:ext uri="{FF2B5EF4-FFF2-40B4-BE49-F238E27FC236}">
                <a16:creationId xmlns:a16="http://schemas.microsoft.com/office/drawing/2014/main" id="{3F78C3F2-114D-9746-89DE-66E1DBB15D8B}"/>
              </a:ext>
            </a:extLst>
          </p:cNvPr>
          <p:cNvSpPr/>
          <p:nvPr/>
        </p:nvSpPr>
        <p:spPr>
          <a:xfrm>
            <a:off x="575816" y="3332342"/>
            <a:ext cx="8928991" cy="461519"/>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a:solidFill>
                  <a:schemeClr val="tx1">
                    <a:lumMod val="75000"/>
                    <a:lumOff val="25000"/>
                  </a:schemeClr>
                </a:solidFill>
                <a:latin typeface="+mn-lt"/>
              </a:rPr>
              <a:t>run</a:t>
            </a:r>
          </a:p>
        </p:txBody>
      </p:sp>
    </p:spTree>
    <p:extLst>
      <p:ext uri="{BB962C8B-B14F-4D97-AF65-F5344CB8AC3E}">
        <p14:creationId xmlns:p14="http://schemas.microsoft.com/office/powerpoint/2010/main" val="3997470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B4DFE7-7B3B-D547-8544-20CEB35B7FE0}"/>
              </a:ext>
            </a:extLst>
          </p:cNvPr>
          <p:cNvSpPr>
            <a:spLocks noGrp="1"/>
          </p:cNvSpPr>
          <p:nvPr>
            <p:ph type="title"/>
          </p:nvPr>
        </p:nvSpPr>
        <p:spPr/>
        <p:txBody>
          <a:bodyPr/>
          <a:lstStyle/>
          <a:p>
            <a:r>
              <a:rPr lang="nl-NL" dirty="0"/>
              <a:t>tempfile</a:t>
            </a:r>
          </a:p>
        </p:txBody>
      </p:sp>
      <p:sp>
        <p:nvSpPr>
          <p:cNvPr id="4" name="Tijdelijke aanduiding voor inhoud 3">
            <a:extLst>
              <a:ext uri="{FF2B5EF4-FFF2-40B4-BE49-F238E27FC236}">
                <a16:creationId xmlns:a16="http://schemas.microsoft.com/office/drawing/2014/main" id="{3187FA85-115C-A64A-B815-4C89128A381E}"/>
              </a:ext>
            </a:extLst>
          </p:cNvPr>
          <p:cNvSpPr>
            <a:spLocks noGrp="1"/>
          </p:cNvSpPr>
          <p:nvPr>
            <p:ph idx="1"/>
          </p:nvPr>
        </p:nvSpPr>
        <p:spPr/>
        <p:txBody>
          <a:bodyPr/>
          <a:lstStyle/>
          <a:p>
            <a:pPr marL="0" indent="0">
              <a:buNone/>
            </a:pPr>
            <a:r>
              <a:rPr lang="nl-NL" dirty="0" err="1"/>
              <a:t>This</a:t>
            </a:r>
            <a:r>
              <a:rPr lang="nl-NL" dirty="0"/>
              <a:t> module </a:t>
            </a:r>
            <a:r>
              <a:rPr lang="nl-NL" dirty="0" err="1"/>
              <a:t>generates</a:t>
            </a:r>
            <a:r>
              <a:rPr lang="nl-NL" dirty="0"/>
              <a:t> </a:t>
            </a:r>
            <a:r>
              <a:rPr lang="nl-NL" dirty="0" err="1"/>
              <a:t>temporary</a:t>
            </a:r>
            <a:r>
              <a:rPr lang="nl-NL" dirty="0"/>
              <a:t> files </a:t>
            </a:r>
            <a:r>
              <a:rPr lang="nl-NL" dirty="0" err="1"/>
              <a:t>and</a:t>
            </a:r>
            <a:r>
              <a:rPr lang="nl-NL" dirty="0"/>
              <a:t> directories. </a:t>
            </a:r>
          </a:p>
          <a:p>
            <a:pPr marL="0" indent="0">
              <a:buNone/>
            </a:pPr>
            <a:r>
              <a:rPr lang="nl-NL" dirty="0"/>
              <a:t>It </a:t>
            </a:r>
            <a:r>
              <a:rPr lang="nl-NL" dirty="0" err="1"/>
              <a:t>works</a:t>
            </a:r>
            <a:r>
              <a:rPr lang="nl-NL" dirty="0"/>
              <a:t> on </a:t>
            </a:r>
            <a:r>
              <a:rPr lang="nl-NL" dirty="0" err="1"/>
              <a:t>all</a:t>
            </a:r>
            <a:r>
              <a:rPr lang="nl-NL" dirty="0"/>
              <a:t> </a:t>
            </a:r>
            <a:r>
              <a:rPr lang="nl-NL" dirty="0" err="1"/>
              <a:t>supported</a:t>
            </a:r>
            <a:r>
              <a:rPr lang="nl-NL" dirty="0"/>
              <a:t> platforms.</a:t>
            </a:r>
          </a:p>
          <a:p>
            <a:pPr marL="0" indent="0">
              <a:buNone/>
            </a:pPr>
            <a:endParaRPr lang="nl-NL" dirty="0"/>
          </a:p>
          <a:p>
            <a:r>
              <a:rPr lang="nl-NL" b="1" dirty="0" err="1"/>
              <a:t>TemporaryFile</a:t>
            </a:r>
            <a:endParaRPr lang="nl-NL" b="1" dirty="0"/>
          </a:p>
          <a:p>
            <a:r>
              <a:rPr lang="nl-NL" b="1" dirty="0" err="1"/>
              <a:t>NamedTemporaryFile</a:t>
            </a:r>
            <a:endParaRPr lang="nl-NL" b="1" dirty="0"/>
          </a:p>
          <a:p>
            <a:r>
              <a:rPr lang="nl-NL" b="1" dirty="0" err="1"/>
              <a:t>TemporaryDirectory</a:t>
            </a:r>
            <a:endParaRPr lang="nl-NL" b="1" dirty="0"/>
          </a:p>
          <a:p>
            <a:endParaRPr lang="nl-NL" dirty="0"/>
          </a:p>
        </p:txBody>
      </p:sp>
      <p:sp>
        <p:nvSpPr>
          <p:cNvPr id="5" name="Rechthoek 4">
            <a:extLst>
              <a:ext uri="{FF2B5EF4-FFF2-40B4-BE49-F238E27FC236}">
                <a16:creationId xmlns:a16="http://schemas.microsoft.com/office/drawing/2014/main" id="{EB674A88-468A-BC46-B04C-9797C2D7C776}"/>
              </a:ext>
            </a:extLst>
          </p:cNvPr>
          <p:cNvSpPr/>
          <p:nvPr/>
        </p:nvSpPr>
        <p:spPr>
          <a:xfrm>
            <a:off x="575815" y="5436021"/>
            <a:ext cx="8928991" cy="1754326"/>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tempfile</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tempfile.TemporaryFile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fp.write</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b</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world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fp.seek</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fp.read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20965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17F85-5E07-7A51-7EE5-881D225508CA}"/>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1C5C88E7-0809-7307-FA72-A8809D7B0079}"/>
              </a:ext>
            </a:extLst>
          </p:cNvPr>
          <p:cNvSpPr>
            <a:spLocks noGrp="1"/>
          </p:cNvSpPr>
          <p:nvPr>
            <p:ph idx="1"/>
          </p:nvPr>
        </p:nvSpPr>
        <p:spPr/>
        <p:txBody>
          <a:bodyPr/>
          <a:lstStyle/>
          <a:p>
            <a:r>
              <a:rPr lang="nl-NL" dirty="0"/>
              <a:t>DemoDatetime.py</a:t>
            </a:r>
          </a:p>
          <a:p>
            <a:r>
              <a:rPr lang="nl-NL" dirty="0"/>
              <a:t>DemoGlob.py</a:t>
            </a:r>
          </a:p>
          <a:p>
            <a:r>
              <a:rPr lang="nl-NL" dirty="0"/>
              <a:t>DemoPathlib.py</a:t>
            </a:r>
          </a:p>
          <a:p>
            <a:r>
              <a:rPr lang="nl-NL" dirty="0"/>
              <a:t>DemoSubprocess.py</a:t>
            </a:r>
          </a:p>
          <a:p>
            <a:r>
              <a:rPr lang="nl-NL" dirty="0"/>
              <a:t>DemoSys.py</a:t>
            </a:r>
          </a:p>
          <a:p>
            <a:endParaRPr lang="nl-NL" dirty="0"/>
          </a:p>
        </p:txBody>
      </p:sp>
    </p:spTree>
    <p:extLst>
      <p:ext uri="{BB962C8B-B14F-4D97-AF65-F5344CB8AC3E}">
        <p14:creationId xmlns:p14="http://schemas.microsoft.com/office/powerpoint/2010/main" val="1420935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CD34B-86AD-7A4B-9203-69BACE5B572A}"/>
              </a:ext>
            </a:extLst>
          </p:cNvPr>
          <p:cNvSpPr>
            <a:spLocks noGrp="1"/>
          </p:cNvSpPr>
          <p:nvPr>
            <p:ph type="title"/>
          </p:nvPr>
        </p:nvSpPr>
        <p:spPr/>
        <p:txBody>
          <a:bodyPr/>
          <a:lstStyle/>
          <a:p>
            <a:r>
              <a:rPr lang="nl-NL"/>
              <a:t>sys</a:t>
            </a:r>
          </a:p>
        </p:txBody>
      </p:sp>
      <p:sp>
        <p:nvSpPr>
          <p:cNvPr id="3" name="Tijdelijke aanduiding voor inhoud 2">
            <a:extLst>
              <a:ext uri="{FF2B5EF4-FFF2-40B4-BE49-F238E27FC236}">
                <a16:creationId xmlns:a16="http://schemas.microsoft.com/office/drawing/2014/main" id="{91439B65-940E-F041-AE24-687B2DA2818E}"/>
              </a:ext>
            </a:extLst>
          </p:cNvPr>
          <p:cNvSpPr>
            <a:spLocks noGrp="1"/>
          </p:cNvSpPr>
          <p:nvPr>
            <p:ph idx="1"/>
          </p:nvPr>
        </p:nvSpPr>
        <p:spPr/>
        <p:txBody>
          <a:bodyPr/>
          <a:lstStyle/>
          <a:p>
            <a:r>
              <a:rPr lang="nl-NL"/>
              <a:t>Get the current version of Python</a:t>
            </a:r>
          </a:p>
          <a:p>
            <a:r>
              <a:rPr lang="nl-NL"/>
              <a:t>Return the message you are currently running Python version …</a:t>
            </a:r>
          </a:p>
        </p:txBody>
      </p:sp>
      <p:sp>
        <p:nvSpPr>
          <p:cNvPr id="4" name="Tekstvak 3">
            <a:extLst>
              <a:ext uri="{FF2B5EF4-FFF2-40B4-BE49-F238E27FC236}">
                <a16:creationId xmlns:a16="http://schemas.microsoft.com/office/drawing/2014/main" id="{F24CB364-A306-31E5-828E-05BF7FAC3B32}"/>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2.1</a:t>
            </a:r>
          </a:p>
        </p:txBody>
      </p:sp>
      <p:pic>
        <p:nvPicPr>
          <p:cNvPr id="6" name="Afbeelding 5">
            <a:extLst>
              <a:ext uri="{FF2B5EF4-FFF2-40B4-BE49-F238E27FC236}">
                <a16:creationId xmlns:a16="http://schemas.microsoft.com/office/drawing/2014/main" id="{4B97FCF1-6D6E-E10D-E6DD-3DF0DE3329A4}"/>
              </a:ext>
            </a:extLst>
          </p:cNvPr>
          <p:cNvPicPr>
            <a:picLocks noChangeAspect="1"/>
          </p:cNvPicPr>
          <p:nvPr/>
        </p:nvPicPr>
        <p:blipFill>
          <a:blip r:embed="rId2"/>
          <a:stretch>
            <a:fillRect/>
          </a:stretch>
        </p:blipFill>
        <p:spPr>
          <a:xfrm>
            <a:off x="143768" y="2915741"/>
            <a:ext cx="7024912" cy="2376264"/>
          </a:xfrm>
          <a:prstGeom prst="rect">
            <a:avLst/>
          </a:prstGeom>
        </p:spPr>
      </p:pic>
      <p:pic>
        <p:nvPicPr>
          <p:cNvPr id="8" name="Afbeelding 7">
            <a:extLst>
              <a:ext uri="{FF2B5EF4-FFF2-40B4-BE49-F238E27FC236}">
                <a16:creationId xmlns:a16="http://schemas.microsoft.com/office/drawing/2014/main" id="{D6C3C829-96FD-378F-D929-A950B9DA8485}"/>
              </a:ext>
            </a:extLst>
          </p:cNvPr>
          <p:cNvPicPr>
            <a:picLocks noChangeAspect="1"/>
          </p:cNvPicPr>
          <p:nvPr/>
        </p:nvPicPr>
        <p:blipFill>
          <a:blip r:embed="rId3"/>
          <a:stretch>
            <a:fillRect/>
          </a:stretch>
        </p:blipFill>
        <p:spPr>
          <a:xfrm>
            <a:off x="165821" y="5003973"/>
            <a:ext cx="7034366" cy="2736304"/>
          </a:xfrm>
          <a:prstGeom prst="rect">
            <a:avLst/>
          </a:prstGeom>
        </p:spPr>
      </p:pic>
    </p:spTree>
    <p:extLst>
      <p:ext uri="{BB962C8B-B14F-4D97-AF65-F5344CB8AC3E}">
        <p14:creationId xmlns:p14="http://schemas.microsoft.com/office/powerpoint/2010/main" val="4156178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B05D9E-D0E0-4143-B913-DC5C924F6057}"/>
              </a:ext>
            </a:extLst>
          </p:cNvPr>
          <p:cNvSpPr>
            <a:spLocks noGrp="1"/>
          </p:cNvSpPr>
          <p:nvPr>
            <p:ph type="title"/>
          </p:nvPr>
        </p:nvSpPr>
        <p:spPr/>
        <p:txBody>
          <a:bodyPr/>
          <a:lstStyle/>
          <a:p>
            <a:r>
              <a:rPr lang="nl-NL"/>
              <a:t>os</a:t>
            </a:r>
          </a:p>
        </p:txBody>
      </p:sp>
      <p:sp>
        <p:nvSpPr>
          <p:cNvPr id="3" name="Tijdelijke aanduiding voor inhoud 2">
            <a:extLst>
              <a:ext uri="{FF2B5EF4-FFF2-40B4-BE49-F238E27FC236}">
                <a16:creationId xmlns:a16="http://schemas.microsoft.com/office/drawing/2014/main" id="{55D60E3D-429D-0E42-8BC5-A50ADF0D6BC1}"/>
              </a:ext>
            </a:extLst>
          </p:cNvPr>
          <p:cNvSpPr>
            <a:spLocks noGrp="1"/>
          </p:cNvSpPr>
          <p:nvPr>
            <p:ph idx="1"/>
          </p:nvPr>
        </p:nvSpPr>
        <p:spPr/>
        <p:txBody>
          <a:bodyPr/>
          <a:lstStyle/>
          <a:p>
            <a:r>
              <a:rPr lang="nl-NL"/>
              <a:t>Use the os library to get the contents of a directory in a list.</a:t>
            </a:r>
          </a:p>
        </p:txBody>
      </p:sp>
      <p:sp>
        <p:nvSpPr>
          <p:cNvPr id="4" name="Tekstvak 3">
            <a:extLst>
              <a:ext uri="{FF2B5EF4-FFF2-40B4-BE49-F238E27FC236}">
                <a16:creationId xmlns:a16="http://schemas.microsoft.com/office/drawing/2014/main" id="{BDF532D6-0061-FD5B-63B0-04F100528760}"/>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2.2</a:t>
            </a:r>
          </a:p>
        </p:txBody>
      </p:sp>
    </p:spTree>
    <p:extLst>
      <p:ext uri="{BB962C8B-B14F-4D97-AF65-F5344CB8AC3E}">
        <p14:creationId xmlns:p14="http://schemas.microsoft.com/office/powerpoint/2010/main" val="103706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Read </a:t>
            </a:r>
            <a:r>
              <a:rPr lang="nl-NL" dirty="0" err="1"/>
              <a:t>from</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The </a:t>
            </a:r>
            <a:r>
              <a:rPr lang="nl-NL" b="1" dirty="0"/>
              <a:t>open()</a:t>
            </a:r>
            <a:r>
              <a:rPr lang="nl-NL" dirty="0"/>
              <a:t> built-in </a:t>
            </a:r>
            <a:r>
              <a:rPr lang="nl-NL" dirty="0" err="1"/>
              <a:t>function</a:t>
            </a:r>
            <a:r>
              <a:rPr lang="nl-NL" dirty="0"/>
              <a:t> is </a:t>
            </a:r>
            <a:r>
              <a:rPr lang="nl-NL" dirty="0" err="1"/>
              <a:t>used</a:t>
            </a:r>
            <a:r>
              <a:rPr lang="nl-NL" dirty="0"/>
              <a:t> </a:t>
            </a:r>
            <a:r>
              <a:rPr lang="nl-NL" dirty="0" err="1"/>
              <a:t>to</a:t>
            </a:r>
            <a:r>
              <a:rPr lang="nl-NL" dirty="0"/>
              <a:t> access files</a:t>
            </a:r>
          </a:p>
          <a:p>
            <a:r>
              <a:rPr lang="nl-NL" dirty="0"/>
              <a:t>A file </a:t>
            </a:r>
            <a:r>
              <a:rPr lang="nl-NL" dirty="0" err="1"/>
              <a:t>can</a:t>
            </a:r>
            <a:r>
              <a:rPr lang="nl-NL" dirty="0"/>
              <a:t> </a:t>
            </a:r>
            <a:r>
              <a:rPr lang="nl-NL" dirty="0" err="1"/>
              <a:t>be</a:t>
            </a:r>
            <a:r>
              <a:rPr lang="nl-NL" dirty="0"/>
              <a:t> </a:t>
            </a:r>
            <a:r>
              <a:rPr lang="nl-NL" dirty="0" err="1"/>
              <a:t>opened</a:t>
            </a:r>
            <a:r>
              <a:rPr lang="nl-NL" dirty="0"/>
              <a:t> in different modes: </a:t>
            </a:r>
            <a:r>
              <a:rPr lang="nl-NL" dirty="0" err="1"/>
              <a:t>read</a:t>
            </a:r>
            <a:r>
              <a:rPr lang="nl-NL" dirty="0"/>
              <a:t>, </a:t>
            </a:r>
            <a:r>
              <a:rPr lang="nl-NL" dirty="0" err="1"/>
              <a:t>write</a:t>
            </a:r>
            <a:r>
              <a:rPr lang="nl-NL" dirty="0"/>
              <a:t> or append</a:t>
            </a:r>
          </a:p>
          <a:p>
            <a:r>
              <a:rPr lang="nl-NL" dirty="0"/>
              <a:t>The </a:t>
            </a:r>
            <a:r>
              <a:rPr lang="nl-NL" dirty="0" err="1"/>
              <a:t>keyword</a:t>
            </a:r>
            <a:r>
              <a:rPr lang="nl-NL" dirty="0"/>
              <a:t> </a:t>
            </a:r>
            <a:r>
              <a:rPr lang="nl-NL" b="1" dirty="0" err="1"/>
              <a:t>with</a:t>
            </a:r>
            <a:r>
              <a:rPr lang="nl-NL" dirty="0"/>
              <a:t> </a:t>
            </a:r>
            <a:r>
              <a:rPr lang="nl-NL" dirty="0" err="1"/>
              <a:t>specifies</a:t>
            </a:r>
            <a:r>
              <a:rPr lang="nl-NL" dirty="0"/>
              <a:t> a context manager</a:t>
            </a:r>
          </a:p>
        </p:txBody>
      </p:sp>
      <p:sp>
        <p:nvSpPr>
          <p:cNvPr id="4" name="Rechthoek 3">
            <a:extLst>
              <a:ext uri="{FF2B5EF4-FFF2-40B4-BE49-F238E27FC236}">
                <a16:creationId xmlns:a16="http://schemas.microsoft.com/office/drawing/2014/main" id="{E4961B8C-940B-FF4E-AAC7-4017716108F1}"/>
              </a:ext>
            </a:extLst>
          </p:cNvPr>
          <p:cNvSpPr/>
          <p:nvPr/>
        </p:nvSpPr>
        <p:spPr>
          <a:xfrm>
            <a:off x="615501" y="4927501"/>
            <a:ext cx="889712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'xxx'</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line = </a:t>
            </a:r>
            <a:r>
              <a:rPr lang="nl-NL" b="1" dirty="0" err="1">
                <a:solidFill>
                  <a:srgbClr val="000000"/>
                </a:solidFill>
                <a:latin typeface="Menlo" panose="020B0609030804020204" pitchFamily="49" charset="0"/>
              </a:rPr>
              <a:t>line.strip</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line:</a:t>
            </a:r>
          </a:p>
          <a:p>
            <a:r>
              <a:rPr lang="nl-NL" b="1" dirty="0">
                <a:solidFill>
                  <a:srgbClr val="000000"/>
                </a:solidFill>
                <a:latin typeface="Menlo" panose="020B0609030804020204" pitchFamily="49" charset="0"/>
              </a:rPr>
              <a:t>            print(line)</a:t>
            </a:r>
          </a:p>
        </p:txBody>
      </p:sp>
      <p:sp>
        <p:nvSpPr>
          <p:cNvPr id="5" name="Rechthoek 4">
            <a:extLst>
              <a:ext uri="{FF2B5EF4-FFF2-40B4-BE49-F238E27FC236}">
                <a16:creationId xmlns:a16="http://schemas.microsoft.com/office/drawing/2014/main" id="{2D717270-8C52-F944-9A4F-4C94210C885A}"/>
              </a:ext>
            </a:extLst>
          </p:cNvPr>
          <p:cNvSpPr/>
          <p:nvPr/>
        </p:nvSpPr>
        <p:spPr>
          <a:xfrm>
            <a:off x="575816" y="3923853"/>
            <a:ext cx="8908200" cy="787228"/>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err="1">
                <a:solidFill>
                  <a:schemeClr val="tx1"/>
                </a:solidFill>
              </a:rPr>
              <a:t>read</a:t>
            </a:r>
            <a:endParaRPr lang="nl-NL" sz="2000" dirty="0">
              <a:solidFill>
                <a:schemeClr val="tx1"/>
              </a:solidFill>
            </a:endParaRPr>
          </a:p>
          <a:p>
            <a:r>
              <a:rPr lang="nl-NL" sz="2000" dirty="0" err="1">
                <a:solidFill>
                  <a:schemeClr val="tx1"/>
                </a:solidFill>
              </a:rPr>
              <a:t>readline</a:t>
            </a:r>
            <a:endParaRPr lang="nl-NL" sz="2000" dirty="0">
              <a:solidFill>
                <a:schemeClr val="tx1"/>
              </a:solidFill>
            </a:endParaRPr>
          </a:p>
          <a:p>
            <a:r>
              <a:rPr lang="nl-NL" sz="2000" dirty="0" err="1">
                <a:solidFill>
                  <a:schemeClr val="tx1"/>
                </a:solidFill>
              </a:rPr>
              <a:t>readlines</a:t>
            </a:r>
            <a:endParaRPr lang="nl-NL" sz="2000" dirty="0">
              <a:solidFill>
                <a:schemeClr val="tx1"/>
              </a:solidFill>
            </a:endParaRPr>
          </a:p>
          <a:p>
            <a:r>
              <a:rPr lang="nl-NL" sz="2000" dirty="0" err="1">
                <a:solidFill>
                  <a:schemeClr val="tx1"/>
                </a:solidFill>
              </a:rPr>
              <a:t>write</a:t>
            </a:r>
            <a:endParaRPr lang="nl-NL" sz="2000" dirty="0">
              <a:solidFill>
                <a:schemeClr val="tx1"/>
              </a:solidFill>
            </a:endParaRPr>
          </a:p>
          <a:p>
            <a:r>
              <a:rPr lang="nl-NL" sz="2000" dirty="0" err="1">
                <a:solidFill>
                  <a:schemeClr val="tx1"/>
                </a:solidFill>
              </a:rPr>
              <a:t>seek</a:t>
            </a:r>
            <a:endParaRPr lang="nl-NL" sz="2000" dirty="0">
              <a:solidFill>
                <a:schemeClr val="tx1"/>
              </a:solidFill>
            </a:endParaRPr>
          </a:p>
          <a:p>
            <a:r>
              <a:rPr lang="nl-NL" sz="2000" dirty="0">
                <a:solidFill>
                  <a:schemeClr val="tx1"/>
                </a:solidFill>
              </a:rPr>
              <a:t>close</a:t>
            </a:r>
          </a:p>
        </p:txBody>
      </p:sp>
    </p:spTree>
    <p:extLst>
      <p:ext uri="{BB962C8B-B14F-4D97-AF65-F5344CB8AC3E}">
        <p14:creationId xmlns:p14="http://schemas.microsoft.com/office/powerpoint/2010/main" val="6489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FFB7BC8-45EC-9C44-9EE4-24B730F74E06}"/>
              </a:ext>
            </a:extLst>
          </p:cNvPr>
          <p:cNvSpPr>
            <a:spLocks noGrp="1"/>
          </p:cNvSpPr>
          <p:nvPr>
            <p:ph type="title"/>
          </p:nvPr>
        </p:nvSpPr>
        <p:spPr/>
        <p:txBody>
          <a:bodyPr/>
          <a:lstStyle/>
          <a:p>
            <a:r>
              <a:rPr lang="nl-NL"/>
              <a:t>datetime</a:t>
            </a:r>
          </a:p>
        </p:txBody>
      </p:sp>
      <p:sp>
        <p:nvSpPr>
          <p:cNvPr id="5" name="Tijdelijke aanduiding voor inhoud 4">
            <a:extLst>
              <a:ext uri="{FF2B5EF4-FFF2-40B4-BE49-F238E27FC236}">
                <a16:creationId xmlns:a16="http://schemas.microsoft.com/office/drawing/2014/main" id="{9BE88C1E-7E06-8543-BDB1-8C6BAB2AB3BA}"/>
              </a:ext>
            </a:extLst>
          </p:cNvPr>
          <p:cNvSpPr>
            <a:spLocks noGrp="1"/>
          </p:cNvSpPr>
          <p:nvPr>
            <p:ph idx="1"/>
          </p:nvPr>
        </p:nvSpPr>
        <p:spPr/>
        <p:txBody>
          <a:bodyPr/>
          <a:lstStyle/>
          <a:p>
            <a:r>
              <a:rPr lang="nl-NL"/>
              <a:t>input a date and print the date in another format</a:t>
            </a:r>
          </a:p>
        </p:txBody>
      </p:sp>
      <p:sp>
        <p:nvSpPr>
          <p:cNvPr id="2" name="Tekstvak 1">
            <a:extLst>
              <a:ext uri="{FF2B5EF4-FFF2-40B4-BE49-F238E27FC236}">
                <a16:creationId xmlns:a16="http://schemas.microsoft.com/office/drawing/2014/main" id="{4E90A95D-01F0-6E0C-8ABF-903C50A3172C}"/>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2.3</a:t>
            </a:r>
          </a:p>
        </p:txBody>
      </p:sp>
    </p:spTree>
    <p:extLst>
      <p:ext uri="{BB962C8B-B14F-4D97-AF65-F5344CB8AC3E}">
        <p14:creationId xmlns:p14="http://schemas.microsoft.com/office/powerpoint/2010/main" val="21262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6ED2F23-622B-8545-ACCF-75D2A4E42516}"/>
              </a:ext>
            </a:extLst>
          </p:cNvPr>
          <p:cNvSpPr>
            <a:spLocks noGrp="1"/>
          </p:cNvSpPr>
          <p:nvPr>
            <p:ph idx="1"/>
          </p:nvPr>
        </p:nvSpPr>
        <p:spPr/>
        <p:txBody>
          <a:bodyPr/>
          <a:lstStyle/>
          <a:p>
            <a:r>
              <a:rPr lang="nl-NL" dirty="0"/>
              <a:t>String </a:t>
            </a:r>
            <a:r>
              <a:rPr lang="nl-NL" dirty="0" err="1"/>
              <a:t>methods</a:t>
            </a:r>
            <a:endParaRPr lang="nl-NL" dirty="0"/>
          </a:p>
        </p:txBody>
      </p:sp>
      <p:sp>
        <p:nvSpPr>
          <p:cNvPr id="3" name="Titel 2"/>
          <p:cNvSpPr>
            <a:spLocks noGrp="1"/>
          </p:cNvSpPr>
          <p:nvPr>
            <p:ph type="title"/>
          </p:nvPr>
        </p:nvSpPr>
        <p:spPr/>
        <p:txBody>
          <a:bodyPr/>
          <a:lstStyle/>
          <a:p>
            <a:r>
              <a:rPr lang="nl-NL" dirty="0"/>
              <a:t>string - Common string operations</a:t>
            </a:r>
          </a:p>
        </p:txBody>
      </p:sp>
      <p:sp>
        <p:nvSpPr>
          <p:cNvPr id="6" name="Rechthoek 5">
            <a:extLst>
              <a:ext uri="{FF2B5EF4-FFF2-40B4-BE49-F238E27FC236}">
                <a16:creationId xmlns:a16="http://schemas.microsoft.com/office/drawing/2014/main" id="{3E9678DC-2198-8644-9F61-79057AE26E11}"/>
              </a:ext>
            </a:extLst>
          </p:cNvPr>
          <p:cNvSpPr/>
          <p:nvPr/>
        </p:nvSpPr>
        <p:spPr>
          <a:xfrm>
            <a:off x="570316" y="3170216"/>
            <a:ext cx="8908200" cy="16561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pPr marL="0" indent="0">
              <a:buNone/>
            </a:pPr>
            <a:r>
              <a:rPr lang="nl-NL" sz="2400" b="1" dirty="0" err="1">
                <a:solidFill>
                  <a:schemeClr val="tx1">
                    <a:lumMod val="75000"/>
                    <a:lumOff val="25000"/>
                  </a:schemeClr>
                </a:solidFill>
                <a:latin typeface="+mn-lt"/>
                <a:cs typeface="Courier New" panose="02070309020205020404" pitchFamily="49" charset="0"/>
              </a:rPr>
              <a:t>count</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find</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format</a:t>
            </a:r>
          </a:p>
          <a:p>
            <a:pPr marL="0" indent="0">
              <a:buNone/>
            </a:pPr>
            <a:r>
              <a:rPr lang="nl-NL" sz="2400" b="1" dirty="0">
                <a:solidFill>
                  <a:schemeClr val="tx1">
                    <a:lumMod val="75000"/>
                    <a:lumOff val="25000"/>
                  </a:schemeClr>
                </a:solidFill>
                <a:latin typeface="+mn-lt"/>
                <a:cs typeface="Courier New" panose="02070309020205020404" pitchFamily="49" charset="0"/>
              </a:rPr>
              <a:t>index</a:t>
            </a:r>
          </a:p>
          <a:p>
            <a:pPr marL="0" indent="0">
              <a:buNone/>
            </a:pPr>
            <a:r>
              <a:rPr lang="nl-NL" sz="2400" b="1" dirty="0" err="1">
                <a:solidFill>
                  <a:schemeClr val="tx1">
                    <a:lumMod val="75000"/>
                    <a:lumOff val="25000"/>
                  </a:schemeClr>
                </a:solidFill>
                <a:latin typeface="+mn-lt"/>
                <a:cs typeface="Courier New" panose="02070309020205020404" pitchFamily="49" charset="0"/>
              </a:rPr>
              <a:t>isnumeric</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join</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lower</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replace</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split</a:t>
            </a:r>
          </a:p>
          <a:p>
            <a:pPr marL="0" indent="0">
              <a:buNone/>
            </a:pPr>
            <a:r>
              <a:rPr lang="nl-NL" sz="2400" b="1" dirty="0">
                <a:solidFill>
                  <a:schemeClr val="tx1">
                    <a:lumMod val="75000"/>
                    <a:lumOff val="25000"/>
                  </a:schemeClr>
                </a:solidFill>
                <a:latin typeface="+mn-lt"/>
                <a:cs typeface="Courier New" panose="02070309020205020404" pitchFamily="49" charset="0"/>
              </a:rPr>
              <a:t>strip</a:t>
            </a:r>
          </a:p>
          <a:p>
            <a:pPr marL="0" indent="0">
              <a:buNone/>
            </a:pPr>
            <a:r>
              <a:rPr lang="nl-NL" sz="2400" b="1" dirty="0" err="1">
                <a:solidFill>
                  <a:schemeClr val="tx1">
                    <a:lumMod val="75000"/>
                    <a:lumOff val="25000"/>
                  </a:schemeClr>
                </a:solidFill>
                <a:latin typeface="+mn-lt"/>
                <a:cs typeface="Courier New" panose="02070309020205020404" pitchFamily="49" charset="0"/>
              </a:rPr>
              <a:t>title</a:t>
            </a:r>
            <a:endParaRPr lang="nl-NL" sz="2400" b="1" dirty="0">
              <a:solidFill>
                <a:schemeClr val="tx1">
                  <a:lumMod val="75000"/>
                  <a:lumOff val="25000"/>
                </a:schemeClr>
              </a:solidFill>
              <a:latin typeface="+mn-lt"/>
              <a:cs typeface="Courier New" panose="02070309020205020404" pitchFamily="49" charset="0"/>
            </a:endParaRPr>
          </a:p>
          <a:p>
            <a:endParaRPr lang="nl-NL" sz="2400" b="1" dirty="0">
              <a:solidFill>
                <a:schemeClr val="tx1">
                  <a:lumMod val="75000"/>
                  <a:lumOff val="25000"/>
                </a:schemeClr>
              </a:solidFill>
              <a:latin typeface="+mn-lt"/>
            </a:endParaRPr>
          </a:p>
        </p:txBody>
      </p:sp>
      <p:sp>
        <p:nvSpPr>
          <p:cNvPr id="7" name="Rechthoek 6">
            <a:extLst>
              <a:ext uri="{FF2B5EF4-FFF2-40B4-BE49-F238E27FC236}">
                <a16:creationId xmlns:a16="http://schemas.microsoft.com/office/drawing/2014/main" id="{16935C53-86F6-7348-AC39-62400A961BD3}"/>
              </a:ext>
            </a:extLst>
          </p:cNvPr>
          <p:cNvSpPr/>
          <p:nvPr/>
        </p:nvSpPr>
        <p:spPr>
          <a:xfrm>
            <a:off x="570316" y="5756348"/>
            <a:ext cx="89344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remove</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vowels</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example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text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aeiou</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trans = </a:t>
            </a:r>
            <a:r>
              <a:rPr lang="nl-NL" b="1" dirty="0" err="1">
                <a:solidFill>
                  <a:srgbClr val="000000"/>
                </a:solidFill>
                <a:latin typeface="Menlo" panose="020B0609030804020204" pitchFamily="49" charset="0"/>
              </a:rPr>
              <a:t>str.maketrans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s.translate</a:t>
            </a:r>
            <a:r>
              <a:rPr lang="nl-NL" b="1" dirty="0">
                <a:solidFill>
                  <a:srgbClr val="000000"/>
                </a:solidFill>
                <a:latin typeface="Menlo" panose="020B0609030804020204" pitchFamily="49" charset="0"/>
              </a:rPr>
              <a:t>(trans)</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13435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491AE699-B503-8D40-8C5E-E6D36BDCB903}"/>
              </a:ext>
            </a:extLst>
          </p:cNvPr>
          <p:cNvSpPr>
            <a:spLocks noGrp="1"/>
          </p:cNvSpPr>
          <p:nvPr>
            <p:ph idx="1"/>
          </p:nvPr>
        </p:nvSpPr>
        <p:spPr/>
        <p:txBody>
          <a:bodyPr/>
          <a:lstStyle/>
          <a:p>
            <a:r>
              <a:rPr lang="nl-NL" dirty="0">
                <a:solidFill>
                  <a:schemeClr val="tx1">
                    <a:lumMod val="75000"/>
                    <a:lumOff val="25000"/>
                  </a:schemeClr>
                </a:solidFill>
              </a:rPr>
              <a:t>Online: </a:t>
            </a:r>
            <a:r>
              <a:rPr lang="nl-NL" dirty="0" err="1">
                <a:solidFill>
                  <a:schemeClr val="tx1">
                    <a:lumMod val="75000"/>
                    <a:lumOff val="25000"/>
                  </a:schemeClr>
                </a:solidFill>
              </a:rPr>
              <a:t>https</a:t>
            </a:r>
            <a:r>
              <a:rPr lang="nl-NL" dirty="0">
                <a:solidFill>
                  <a:schemeClr val="tx1">
                    <a:lumMod val="75000"/>
                    <a:lumOff val="25000"/>
                  </a:schemeClr>
                </a:solidFill>
              </a:rPr>
              <a:t>://www.regex101.com/#python</a:t>
            </a:r>
          </a:p>
        </p:txBody>
      </p:sp>
      <p:sp>
        <p:nvSpPr>
          <p:cNvPr id="3" name="Titel 2"/>
          <p:cNvSpPr>
            <a:spLocks noGrp="1"/>
          </p:cNvSpPr>
          <p:nvPr>
            <p:ph type="title"/>
          </p:nvPr>
        </p:nvSpPr>
        <p:spPr/>
        <p:txBody>
          <a:bodyPr/>
          <a:lstStyle/>
          <a:p>
            <a:r>
              <a:rPr lang="nl-NL" dirty="0"/>
              <a:t>re - </a:t>
            </a:r>
            <a:r>
              <a:rPr lang="nl-NL" dirty="0" err="1"/>
              <a:t>Regular</a:t>
            </a:r>
            <a:r>
              <a:rPr lang="nl-NL" dirty="0"/>
              <a:t> </a:t>
            </a:r>
            <a:r>
              <a:rPr lang="nl-NL" dirty="0" err="1"/>
              <a:t>expression</a:t>
            </a:r>
            <a:r>
              <a:rPr lang="nl-NL" dirty="0"/>
              <a:t> operations</a:t>
            </a:r>
          </a:p>
        </p:txBody>
      </p:sp>
      <p:sp>
        <p:nvSpPr>
          <p:cNvPr id="2" name="Tekstvak 1">
            <a:extLst>
              <a:ext uri="{FF2B5EF4-FFF2-40B4-BE49-F238E27FC236}">
                <a16:creationId xmlns:a16="http://schemas.microsoft.com/office/drawing/2014/main" id="{BE039BB7-E946-0A4E-8D83-233ABDB06C4B}"/>
              </a:ext>
            </a:extLst>
          </p:cNvPr>
          <p:cNvSpPr txBox="1"/>
          <p:nvPr/>
        </p:nvSpPr>
        <p:spPr>
          <a:xfrm>
            <a:off x="542358" y="3197919"/>
            <a:ext cx="8928991" cy="2035135"/>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defPPr>
              <a:defRPr lang="en-GB"/>
            </a:defPPr>
            <a:lvl1pPr marL="0" indent="0">
              <a:buNone/>
              <a:defRPr sz="2400" b="1">
                <a:solidFill>
                  <a:schemeClr val="tx1">
                    <a:lumMod val="75000"/>
                    <a:lumOff val="25000"/>
                  </a:schemeClr>
                </a:solidFill>
                <a:latin typeface="+mn-lt"/>
                <a:cs typeface="Courier New" panose="02070309020205020404" pitchFamily="49" charset="0"/>
              </a:defRPr>
            </a:lvl1pPr>
          </a:lstStyle>
          <a:p>
            <a:r>
              <a:rPr lang="nl-NL" dirty="0"/>
              <a:t>search(</a:t>
            </a:r>
            <a:r>
              <a:rPr lang="nl-NL" dirty="0" err="1"/>
              <a:t>pattern</a:t>
            </a:r>
            <a:r>
              <a:rPr lang="nl-NL" dirty="0"/>
              <a:t>, string, </a:t>
            </a:r>
            <a:r>
              <a:rPr lang="nl-NL" dirty="0" err="1"/>
              <a:t>flags</a:t>
            </a:r>
            <a:r>
              <a:rPr lang="nl-NL" dirty="0"/>
              <a:t>)</a:t>
            </a:r>
          </a:p>
          <a:p>
            <a:r>
              <a:rPr lang="nl-NL" dirty="0"/>
              <a:t>match(</a:t>
            </a:r>
            <a:r>
              <a:rPr lang="nl-NL" dirty="0" err="1"/>
              <a:t>pattern</a:t>
            </a:r>
            <a:r>
              <a:rPr lang="nl-NL" dirty="0"/>
              <a:t>, string, </a:t>
            </a:r>
            <a:r>
              <a:rPr lang="nl-NL" dirty="0" err="1"/>
              <a:t>flags</a:t>
            </a:r>
            <a:r>
              <a:rPr lang="nl-NL" dirty="0"/>
              <a:t>)</a:t>
            </a:r>
          </a:p>
          <a:p>
            <a:r>
              <a:rPr lang="nl-NL" dirty="0" err="1"/>
              <a:t>findall</a:t>
            </a:r>
            <a:r>
              <a:rPr lang="nl-NL" dirty="0"/>
              <a:t>(</a:t>
            </a:r>
            <a:r>
              <a:rPr lang="nl-NL" dirty="0" err="1"/>
              <a:t>pattern</a:t>
            </a:r>
            <a:r>
              <a:rPr lang="nl-NL" dirty="0"/>
              <a:t>, string, </a:t>
            </a:r>
            <a:r>
              <a:rPr lang="nl-NL" dirty="0" err="1"/>
              <a:t>flags</a:t>
            </a:r>
            <a:r>
              <a:rPr lang="nl-NL" dirty="0"/>
              <a:t>)</a:t>
            </a:r>
          </a:p>
          <a:p>
            <a:r>
              <a:rPr lang="nl-NL" dirty="0"/>
              <a:t>sub(</a:t>
            </a:r>
            <a:r>
              <a:rPr lang="nl-NL" dirty="0" err="1"/>
              <a:t>pattern</a:t>
            </a:r>
            <a:r>
              <a:rPr lang="nl-NL" dirty="0"/>
              <a:t>, </a:t>
            </a:r>
            <a:r>
              <a:rPr lang="nl-NL" dirty="0" err="1"/>
              <a:t>repl</a:t>
            </a:r>
            <a:r>
              <a:rPr lang="nl-NL" dirty="0"/>
              <a:t>, string, max=0, </a:t>
            </a:r>
            <a:r>
              <a:rPr lang="nl-NL" dirty="0" err="1"/>
              <a:t>flags</a:t>
            </a:r>
            <a:r>
              <a:rPr lang="nl-NL" dirty="0"/>
              <a:t>)</a:t>
            </a:r>
          </a:p>
          <a:p>
            <a:r>
              <a:rPr lang="nl-NL" dirty="0" err="1"/>
              <a:t>compile</a:t>
            </a:r>
            <a:r>
              <a:rPr lang="nl-NL" dirty="0"/>
              <a:t>(</a:t>
            </a:r>
            <a:r>
              <a:rPr lang="nl-NL" dirty="0" err="1"/>
              <a:t>pattern</a:t>
            </a:r>
            <a:r>
              <a:rPr lang="nl-NL" dirty="0"/>
              <a:t>)</a:t>
            </a:r>
          </a:p>
        </p:txBody>
      </p:sp>
      <p:sp>
        <p:nvSpPr>
          <p:cNvPr id="7" name="Rechthoek 6">
            <a:extLst>
              <a:ext uri="{FF2B5EF4-FFF2-40B4-BE49-F238E27FC236}">
                <a16:creationId xmlns:a16="http://schemas.microsoft.com/office/drawing/2014/main" id="{E3EB2DD4-2EFA-8C4C-A0EA-39A7091B8147}"/>
              </a:ext>
            </a:extLst>
          </p:cNvPr>
          <p:cNvSpPr/>
          <p:nvPr/>
        </p:nvSpPr>
        <p:spPr>
          <a:xfrm>
            <a:off x="556661" y="5758497"/>
            <a:ext cx="8915154"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re</a:t>
            </a:r>
          </a:p>
          <a:p>
            <a:r>
              <a:rPr lang="nl-NL" b="1" dirty="0">
                <a:solidFill>
                  <a:srgbClr val="000000"/>
                </a:solidFill>
                <a:latin typeface="Menlo" panose="020B0609030804020204" pitchFamily="49" charset="0"/>
              </a:rPr>
              <a:t>match = </a:t>
            </a:r>
            <a:r>
              <a:rPr lang="nl-NL" b="1" dirty="0" err="1">
                <a:solidFill>
                  <a:srgbClr val="000000"/>
                </a:solidFill>
                <a:latin typeface="Menlo" panose="020B0609030804020204" pitchFamily="49" charset="0"/>
              </a:rPr>
              <a:t>re.search</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r</a:t>
            </a:r>
            <a:r>
              <a:rPr lang="nl-NL" b="1" dirty="0">
                <a:solidFill>
                  <a:srgbClr val="811F3F"/>
                </a:solidFill>
                <a:latin typeface="Menlo" panose="020B0609030804020204" pitchFamily="49" charset="0"/>
              </a:rPr>
              <a:t>'@([\w\.]</a:t>
            </a:r>
            <a:r>
              <a:rPr lang="nl-NL" b="1" dirty="0">
                <a:solidFill>
                  <a:srgbClr val="000000"/>
                </a:solidFill>
                <a:latin typeface="Menlo" panose="020B0609030804020204" pitchFamily="49" charset="0"/>
              </a:rPr>
              <a:t>+</a:t>
            </a:r>
            <a:r>
              <a:rPr lang="nl-NL" b="1" dirty="0">
                <a:solidFill>
                  <a:srgbClr val="811F3F"/>
                </a:solidFill>
                <a:latin typeface="Menlo" panose="020B0609030804020204" pitchFamily="49" charset="0"/>
              </a:rPr>
              <a:t>)\b'</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albert@gmail.com</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re.I</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match:</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match.groups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'Domain: '</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5740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1BB2BF-2AA4-134F-B639-CD325CB4CABE}"/>
              </a:ext>
            </a:extLst>
          </p:cNvPr>
          <p:cNvSpPr>
            <a:spLocks noGrp="1"/>
          </p:cNvSpPr>
          <p:nvPr>
            <p:ph type="title"/>
          </p:nvPr>
        </p:nvSpPr>
        <p:spPr/>
        <p:txBody>
          <a:bodyPr/>
          <a:lstStyle/>
          <a:p>
            <a:r>
              <a:rPr lang="nl-NL" dirty="0" err="1"/>
              <a:t>math</a:t>
            </a:r>
            <a:r>
              <a:rPr lang="nl-NL" dirty="0"/>
              <a:t> - Mathematical </a:t>
            </a:r>
            <a:r>
              <a:rPr lang="nl-NL" dirty="0" err="1"/>
              <a:t>functions</a:t>
            </a:r>
            <a:endParaRPr lang="nl-NL" dirty="0"/>
          </a:p>
        </p:txBody>
      </p:sp>
      <p:sp>
        <p:nvSpPr>
          <p:cNvPr id="4" name="Rechthoek 3">
            <a:extLst>
              <a:ext uri="{FF2B5EF4-FFF2-40B4-BE49-F238E27FC236}">
                <a16:creationId xmlns:a16="http://schemas.microsoft.com/office/drawing/2014/main" id="{F83771B5-1B75-754A-B323-08140AC097B2}"/>
              </a:ext>
            </a:extLst>
          </p:cNvPr>
          <p:cNvSpPr/>
          <p:nvPr/>
        </p:nvSpPr>
        <p:spPr>
          <a:xfrm>
            <a:off x="568672" y="2352878"/>
            <a:ext cx="8928991" cy="4882947"/>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4">
            <a:noAutofit/>
          </a:bodyPr>
          <a:lstStyle/>
          <a:p>
            <a:r>
              <a:rPr lang="nl-NL" sz="2400" b="1" dirty="0">
                <a:solidFill>
                  <a:schemeClr val="tx1">
                    <a:lumMod val="75000"/>
                    <a:lumOff val="25000"/>
                  </a:schemeClr>
                </a:solidFill>
                <a:latin typeface="+mn-lt"/>
              </a:rPr>
              <a:t>pi</a:t>
            </a:r>
          </a:p>
          <a:p>
            <a:r>
              <a:rPr lang="nl-NL" sz="2400" b="1" dirty="0">
                <a:solidFill>
                  <a:schemeClr val="tx1">
                    <a:lumMod val="75000"/>
                    <a:lumOff val="25000"/>
                  </a:schemeClr>
                </a:solidFill>
                <a:latin typeface="+mn-lt"/>
              </a:rPr>
              <a:t>e</a:t>
            </a:r>
          </a:p>
          <a:p>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acosh</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asin</a:t>
            </a:r>
          </a:p>
          <a:p>
            <a:r>
              <a:rPr lang="nl-NL" sz="2400" b="1" dirty="0" err="1">
                <a:solidFill>
                  <a:schemeClr val="tx1">
                    <a:lumMod val="75000"/>
                    <a:lumOff val="25000"/>
                  </a:schemeClr>
                </a:solidFill>
                <a:latin typeface="+mn-lt"/>
              </a:rPr>
              <a:t>asinh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atan</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atan2</a:t>
            </a:r>
          </a:p>
          <a:p>
            <a:r>
              <a:rPr lang="nl-NL" sz="2400" b="1" dirty="0" err="1">
                <a:solidFill>
                  <a:schemeClr val="tx1">
                    <a:lumMod val="75000"/>
                    <a:lumOff val="25000"/>
                  </a:schemeClr>
                </a:solidFill>
                <a:latin typeface="+mn-lt"/>
              </a:rPr>
              <a:t>atanh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ceil</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copysign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degrees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erf</a:t>
            </a:r>
          </a:p>
          <a:p>
            <a:r>
              <a:rPr lang="nl-NL" sz="2400" b="1" dirty="0" err="1">
                <a:solidFill>
                  <a:schemeClr val="tx1">
                    <a:lumMod val="75000"/>
                    <a:lumOff val="25000"/>
                  </a:schemeClr>
                </a:solidFill>
                <a:latin typeface="+mn-lt"/>
              </a:rPr>
              <a:t>erfc</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exp</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expm1</a:t>
            </a:r>
          </a:p>
          <a:p>
            <a:r>
              <a:rPr lang="nl-NL" sz="2400" b="1" dirty="0" err="1">
                <a:solidFill>
                  <a:schemeClr val="tx1">
                    <a:lumMod val="75000"/>
                    <a:lumOff val="25000"/>
                  </a:schemeClr>
                </a:solidFill>
                <a:latin typeface="+mn-lt"/>
              </a:rPr>
              <a:t>fabs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factorial</a:t>
            </a:r>
          </a:p>
          <a:p>
            <a:r>
              <a:rPr lang="nl-NL" sz="2400" b="1" dirty="0">
                <a:solidFill>
                  <a:schemeClr val="tx1">
                    <a:lumMod val="75000"/>
                    <a:lumOff val="25000"/>
                  </a:schemeClr>
                </a:solidFill>
                <a:latin typeface="+mn-lt"/>
              </a:rPr>
              <a:t>floor</a:t>
            </a:r>
          </a:p>
          <a:p>
            <a:r>
              <a:rPr lang="nl-NL" sz="2400" b="1" dirty="0" err="1">
                <a:solidFill>
                  <a:schemeClr val="tx1">
                    <a:lumMod val="75000"/>
                    <a:lumOff val="25000"/>
                  </a:schemeClr>
                </a:solidFill>
                <a:latin typeface="+mn-lt"/>
              </a:rPr>
              <a:t>fmod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frexp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fsum</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gamma</a:t>
            </a:r>
          </a:p>
          <a:p>
            <a:r>
              <a:rPr lang="nl-NL" sz="2400" b="1" dirty="0" err="1">
                <a:solidFill>
                  <a:schemeClr val="tx1">
                    <a:lumMod val="75000"/>
                    <a:lumOff val="25000"/>
                  </a:schemeClr>
                </a:solidFill>
                <a:latin typeface="+mn-lt"/>
              </a:rPr>
              <a:t>gcd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hypot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isclose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isfinite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ldexp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lgamma</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log</a:t>
            </a:r>
          </a:p>
          <a:p>
            <a:r>
              <a:rPr lang="nl-NL" sz="2400" b="1" dirty="0">
                <a:solidFill>
                  <a:schemeClr val="tx1">
                    <a:lumMod val="75000"/>
                    <a:lumOff val="25000"/>
                  </a:schemeClr>
                </a:solidFill>
                <a:latin typeface="+mn-lt"/>
              </a:rPr>
              <a:t>log10</a:t>
            </a:r>
          </a:p>
          <a:p>
            <a:r>
              <a:rPr lang="nl-NL" sz="2400" b="1" dirty="0">
                <a:solidFill>
                  <a:schemeClr val="tx1">
                    <a:lumMod val="75000"/>
                    <a:lumOff val="25000"/>
                  </a:schemeClr>
                </a:solidFill>
                <a:latin typeface="+mn-lt"/>
              </a:rPr>
              <a:t>log1p</a:t>
            </a:r>
          </a:p>
          <a:p>
            <a:r>
              <a:rPr lang="nl-NL" sz="2400" b="1" dirty="0">
                <a:solidFill>
                  <a:schemeClr val="tx1">
                    <a:lumMod val="75000"/>
                    <a:lumOff val="25000"/>
                  </a:schemeClr>
                </a:solidFill>
                <a:latin typeface="+mn-lt"/>
              </a:rPr>
              <a:t>log2</a:t>
            </a:r>
          </a:p>
          <a:p>
            <a:r>
              <a:rPr lang="nl-NL" sz="2400" b="1" dirty="0" err="1">
                <a:solidFill>
                  <a:schemeClr val="tx1">
                    <a:lumMod val="75000"/>
                    <a:lumOff val="25000"/>
                  </a:schemeClr>
                </a:solidFill>
                <a:latin typeface="+mn-lt"/>
              </a:rPr>
              <a:t>modf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pow</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radians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remainder</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sqrt</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tan</a:t>
            </a:r>
          </a:p>
          <a:p>
            <a:r>
              <a:rPr lang="nl-NL" sz="2400" b="1" dirty="0" err="1">
                <a:solidFill>
                  <a:schemeClr val="tx1">
                    <a:lumMod val="75000"/>
                    <a:lumOff val="25000"/>
                  </a:schemeClr>
                </a:solidFill>
                <a:latin typeface="+mn-lt"/>
              </a:rPr>
              <a:t>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tau</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trunc</a:t>
            </a:r>
            <a:endParaRPr lang="nl-NL" sz="2400" b="1" dirty="0">
              <a:solidFill>
                <a:schemeClr val="tx1">
                  <a:lumMod val="75000"/>
                  <a:lumOff val="25000"/>
                </a:schemeClr>
              </a:solidFill>
              <a:latin typeface="+mn-lt"/>
            </a:endParaRPr>
          </a:p>
        </p:txBody>
      </p:sp>
    </p:spTree>
    <p:extLst>
      <p:ext uri="{BB962C8B-B14F-4D97-AF65-F5344CB8AC3E}">
        <p14:creationId xmlns:p14="http://schemas.microsoft.com/office/powerpoint/2010/main" val="672865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108F6C4-A01D-F544-A7F9-BAD6E115B46A}"/>
              </a:ext>
            </a:extLst>
          </p:cNvPr>
          <p:cNvSpPr>
            <a:spLocks noGrp="1"/>
          </p:cNvSpPr>
          <p:nvPr>
            <p:ph idx="1"/>
          </p:nvPr>
        </p:nvSpPr>
        <p:spPr/>
        <p:txBody>
          <a:bodyPr/>
          <a:lstStyle/>
          <a:p>
            <a:r>
              <a:rPr lang="nl-NL" dirty="0" err="1"/>
              <a:t>Generate</a:t>
            </a:r>
            <a:r>
              <a:rPr lang="nl-NL" dirty="0"/>
              <a:t> pseudo-random </a:t>
            </a:r>
            <a:r>
              <a:rPr lang="nl-NL" dirty="0" err="1"/>
              <a:t>numbers</a:t>
            </a:r>
            <a:endParaRPr lang="nl-NL" dirty="0"/>
          </a:p>
        </p:txBody>
      </p:sp>
      <p:sp>
        <p:nvSpPr>
          <p:cNvPr id="3" name="Titel 2"/>
          <p:cNvSpPr>
            <a:spLocks noGrp="1"/>
          </p:cNvSpPr>
          <p:nvPr>
            <p:ph type="title"/>
          </p:nvPr>
        </p:nvSpPr>
        <p:spPr/>
        <p:txBody>
          <a:bodyPr/>
          <a:lstStyle/>
          <a:p>
            <a:r>
              <a:rPr lang="nl-NL" dirty="0"/>
              <a:t>random - Pseudo-random </a:t>
            </a:r>
            <a:r>
              <a:rPr lang="nl-NL" dirty="0" err="1"/>
              <a:t>numbers</a:t>
            </a:r>
            <a:endParaRPr lang="nl-NL" dirty="0"/>
          </a:p>
        </p:txBody>
      </p:sp>
      <p:sp>
        <p:nvSpPr>
          <p:cNvPr id="5" name="Tijdelijke aanduiding voor inhoud 3"/>
          <p:cNvSpPr txBox="1">
            <a:spLocks/>
          </p:cNvSpPr>
          <p:nvPr/>
        </p:nvSpPr>
        <p:spPr>
          <a:xfrm>
            <a:off x="565181" y="2843733"/>
            <a:ext cx="8928991" cy="2985433"/>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random.seed</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random.randrange</a:t>
            </a:r>
            <a:r>
              <a:rPr lang="nl-NL" sz="2000" b="1" dirty="0">
                <a:latin typeface="+mn-lt"/>
                <a:cs typeface="Courier New" panose="02070309020205020404" pitchFamily="49" charset="0"/>
              </a:rPr>
              <a:t>(start, stop)</a:t>
            </a:r>
          </a:p>
          <a:p>
            <a:pPr marL="0" indent="0">
              <a:buNone/>
            </a:pPr>
            <a:r>
              <a:rPr lang="nl-NL" sz="2000" b="1" dirty="0" err="1">
                <a:latin typeface="+mn-lt"/>
                <a:cs typeface="Courier New" panose="02070309020205020404" pitchFamily="49" charset="0"/>
              </a:rPr>
              <a:t>random.randint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random.choice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random.choices</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k=1)</a:t>
            </a:r>
          </a:p>
          <a:p>
            <a:pPr marL="0" indent="0">
              <a:buNone/>
            </a:pPr>
            <a:r>
              <a:rPr lang="nl-NL" sz="2000" b="1" dirty="0" err="1">
                <a:latin typeface="+mn-lt"/>
                <a:cs typeface="Courier New" panose="02070309020205020404" pitchFamily="49" charset="0"/>
              </a:rPr>
              <a:t>random.shuffle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random.sample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n)</a:t>
            </a:r>
          </a:p>
          <a:p>
            <a:pPr marL="0" indent="0">
              <a:buNone/>
            </a:pPr>
            <a:r>
              <a:rPr lang="nl-NL" sz="2000" b="1" dirty="0" err="1">
                <a:latin typeface="+mn-lt"/>
                <a:cs typeface="Courier New" panose="02070309020205020404" pitchFamily="49" charset="0"/>
              </a:rPr>
              <a:t>random.random</a:t>
            </a:r>
            <a:r>
              <a:rPr lang="nl-NL" sz="2000" b="1" dirty="0">
                <a:latin typeface="+mn-lt"/>
                <a:cs typeface="Courier New" panose="02070309020205020404" pitchFamily="49" charset="0"/>
              </a:rPr>
              <a:t>()</a:t>
            </a:r>
          </a:p>
        </p:txBody>
      </p:sp>
      <p:sp>
        <p:nvSpPr>
          <p:cNvPr id="6" name="Rechthoek 5">
            <a:extLst>
              <a:ext uri="{FF2B5EF4-FFF2-40B4-BE49-F238E27FC236}">
                <a16:creationId xmlns:a16="http://schemas.microsoft.com/office/drawing/2014/main" id="{A98F6BFE-3A7C-0940-90B2-146A0D598135}"/>
              </a:ext>
            </a:extLst>
          </p:cNvPr>
          <p:cNvSpPr/>
          <p:nvPr/>
        </p:nvSpPr>
        <p:spPr>
          <a:xfrm>
            <a:off x="575815" y="6287867"/>
            <a:ext cx="892899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r>
              <a:rPr lang="nl-NL" b="1" dirty="0">
                <a:solidFill>
                  <a:srgbClr val="000000"/>
                </a:solidFill>
                <a:latin typeface="Menlo" panose="020B0609030804020204" pitchFamily="49" charset="0"/>
              </a:rPr>
              <a:t>items = </a:t>
            </a:r>
            <a:r>
              <a:rPr lang="nl-NL" b="1" dirty="0">
                <a:solidFill>
                  <a:srgbClr val="A31515"/>
                </a:solidFill>
                <a:latin typeface="Menlo" panose="020B0609030804020204" pitchFamily="49" charset="0"/>
              </a:rPr>
              <a:t>'abcdefghiklmnopqrstuwvxyz0123456789'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sample = </a:t>
            </a:r>
            <a:r>
              <a:rPr lang="nl-NL" b="1" dirty="0" err="1">
                <a:solidFill>
                  <a:srgbClr val="000000"/>
                </a:solidFill>
                <a:latin typeface="Menlo" panose="020B0609030804020204" pitchFamily="49" charset="0"/>
              </a:rPr>
              <a:t>random.sample</a:t>
            </a:r>
            <a:r>
              <a:rPr lang="nl-NL" b="1" dirty="0">
                <a:solidFill>
                  <a:srgbClr val="000000"/>
                </a:solidFill>
                <a:latin typeface="Menlo" panose="020B0609030804020204" pitchFamily="49" charset="0"/>
              </a:rPr>
              <a:t>(items,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4642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8874B6-EFA6-0A4E-861A-02E32146963C}"/>
              </a:ext>
            </a:extLst>
          </p:cNvPr>
          <p:cNvSpPr>
            <a:spLocks noGrp="1"/>
          </p:cNvSpPr>
          <p:nvPr>
            <p:ph type="title"/>
          </p:nvPr>
        </p:nvSpPr>
        <p:spPr/>
        <p:txBody>
          <a:bodyPr/>
          <a:lstStyle/>
          <a:p>
            <a:r>
              <a:rPr lang="nl-NL" dirty="0" err="1"/>
              <a:t>statistics</a:t>
            </a:r>
            <a:endParaRPr lang="nl-NL" dirty="0"/>
          </a:p>
        </p:txBody>
      </p:sp>
      <p:sp>
        <p:nvSpPr>
          <p:cNvPr id="3" name="Tijdelijke aanduiding voor inhoud 2">
            <a:extLst>
              <a:ext uri="{FF2B5EF4-FFF2-40B4-BE49-F238E27FC236}">
                <a16:creationId xmlns:a16="http://schemas.microsoft.com/office/drawing/2014/main" id="{A68167AB-AC40-0744-989A-ECF8F76AAFFC}"/>
              </a:ext>
            </a:extLst>
          </p:cNvPr>
          <p:cNvSpPr>
            <a:spLocks noGrp="1"/>
          </p:cNvSpPr>
          <p:nvPr>
            <p:ph idx="1"/>
          </p:nvPr>
        </p:nvSpPr>
        <p:spPr>
          <a:xfrm>
            <a:off x="575817" y="2012414"/>
            <a:ext cx="8928990" cy="5439831"/>
          </a:xfrm>
        </p:spPr>
        <p:txBody>
          <a:bodyPr/>
          <a:lstStyle/>
          <a:p>
            <a:r>
              <a:rPr lang="nl-NL" dirty="0" err="1"/>
              <a:t>This</a:t>
            </a:r>
            <a:r>
              <a:rPr lang="nl-NL" dirty="0"/>
              <a:t> module </a:t>
            </a:r>
            <a:r>
              <a:rPr lang="nl-NL" dirty="0" err="1"/>
              <a:t>provides</a:t>
            </a:r>
            <a:r>
              <a:rPr lang="nl-NL" dirty="0"/>
              <a:t> </a:t>
            </a:r>
            <a:r>
              <a:rPr lang="nl-NL" dirty="0" err="1"/>
              <a:t>functions</a:t>
            </a:r>
            <a:r>
              <a:rPr lang="nl-NL" dirty="0"/>
              <a:t> </a:t>
            </a:r>
            <a:r>
              <a:rPr lang="nl-NL" dirty="0" err="1"/>
              <a:t>for</a:t>
            </a:r>
            <a:r>
              <a:rPr lang="nl-NL" dirty="0"/>
              <a:t> </a:t>
            </a:r>
            <a:r>
              <a:rPr lang="nl-NL" dirty="0" err="1"/>
              <a:t>calculating</a:t>
            </a:r>
            <a:r>
              <a:rPr lang="nl-NL" dirty="0"/>
              <a:t> </a:t>
            </a:r>
            <a:r>
              <a:rPr lang="nl-NL" dirty="0" err="1"/>
              <a:t>mathematical</a:t>
            </a:r>
            <a:r>
              <a:rPr lang="nl-NL" dirty="0"/>
              <a:t> </a:t>
            </a:r>
            <a:r>
              <a:rPr lang="nl-NL" dirty="0" err="1"/>
              <a:t>statistics</a:t>
            </a:r>
            <a:r>
              <a:rPr lang="nl-NL" dirty="0"/>
              <a:t> of </a:t>
            </a:r>
            <a:r>
              <a:rPr lang="nl-NL" dirty="0" err="1"/>
              <a:t>numeric</a:t>
            </a:r>
            <a:r>
              <a:rPr lang="nl-NL" dirty="0"/>
              <a:t> (Real-</a:t>
            </a:r>
            <a:r>
              <a:rPr lang="nl-NL" dirty="0" err="1"/>
              <a:t>valued</a:t>
            </a:r>
            <a:r>
              <a:rPr lang="nl-NL" dirty="0"/>
              <a:t>) data.</a:t>
            </a:r>
          </a:p>
        </p:txBody>
      </p:sp>
      <p:sp>
        <p:nvSpPr>
          <p:cNvPr id="4" name="Rechthoek 3">
            <a:extLst>
              <a:ext uri="{FF2B5EF4-FFF2-40B4-BE49-F238E27FC236}">
                <a16:creationId xmlns:a16="http://schemas.microsoft.com/office/drawing/2014/main" id="{57D6D08A-A3DC-BB42-9987-9251303975D9}"/>
              </a:ext>
            </a:extLst>
          </p:cNvPr>
          <p:cNvSpPr/>
          <p:nvPr/>
        </p:nvSpPr>
        <p:spPr>
          <a:xfrm>
            <a:off x="4505550" y="3595172"/>
            <a:ext cx="1069524" cy="369332"/>
          </a:xfrm>
          <a:prstGeom prst="rect">
            <a:avLst/>
          </a:prstGeom>
        </p:spPr>
        <p:txBody>
          <a:bodyPr wrap="none">
            <a:spAutoFit/>
          </a:bodyPr>
          <a:lstStyle/>
          <a:p>
            <a:r>
              <a:rPr lang="nl-NL" dirty="0" err="1"/>
              <a:t>statistics</a:t>
            </a:r>
            <a:endParaRPr lang="nl-NL" dirty="0"/>
          </a:p>
        </p:txBody>
      </p:sp>
      <p:sp>
        <p:nvSpPr>
          <p:cNvPr id="5" name="Rechthoek 4">
            <a:extLst>
              <a:ext uri="{FF2B5EF4-FFF2-40B4-BE49-F238E27FC236}">
                <a16:creationId xmlns:a16="http://schemas.microsoft.com/office/drawing/2014/main" id="{E2A07FF3-C8ED-084A-A03E-837DC4CDA870}"/>
              </a:ext>
            </a:extLst>
          </p:cNvPr>
          <p:cNvSpPr/>
          <p:nvPr/>
        </p:nvSpPr>
        <p:spPr>
          <a:xfrm>
            <a:off x="575815" y="2987750"/>
            <a:ext cx="8928991" cy="230425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err="1">
                <a:solidFill>
                  <a:schemeClr val="tx1">
                    <a:lumMod val="75000"/>
                    <a:lumOff val="25000"/>
                  </a:schemeClr>
                </a:solidFill>
                <a:latin typeface="+mn-lt"/>
              </a:rPr>
              <a:t>bisect_left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bisect_right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collections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groupby</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harmonic_mean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median_grouped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median_high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median_low</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mode</a:t>
            </a:r>
          </a:p>
          <a:p>
            <a:r>
              <a:rPr lang="nl-NL" sz="2400" b="1" dirty="0" err="1">
                <a:solidFill>
                  <a:schemeClr val="tx1">
                    <a:lumMod val="75000"/>
                    <a:lumOff val="25000"/>
                  </a:schemeClr>
                </a:solidFill>
                <a:latin typeface="+mn-lt"/>
              </a:rPr>
              <a:t>numbers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pvariance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variance</a:t>
            </a:r>
            <a:endParaRPr lang="nl-NL" sz="24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D7E170FF-3C26-C04B-B267-047D32C29C77}"/>
              </a:ext>
            </a:extLst>
          </p:cNvPr>
          <p:cNvSpPr/>
          <p:nvPr/>
        </p:nvSpPr>
        <p:spPr>
          <a:xfrm>
            <a:off x="575815" y="5758497"/>
            <a:ext cx="8928991"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64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86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98</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Median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statistics.median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St.Dev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statistics.stdev</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190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112374-63F4-6E40-A794-00A9459EEAD5}"/>
              </a:ext>
            </a:extLst>
          </p:cNvPr>
          <p:cNvSpPr>
            <a:spLocks noGrp="1"/>
          </p:cNvSpPr>
          <p:nvPr>
            <p:ph idx="1"/>
          </p:nvPr>
        </p:nvSpPr>
        <p:spPr/>
        <p:txBody>
          <a:bodyPr/>
          <a:lstStyle/>
          <a:p>
            <a:r>
              <a:rPr lang="nl-NL" dirty="0"/>
              <a:t>The </a:t>
            </a:r>
            <a:r>
              <a:rPr lang="nl-NL" dirty="0">
                <a:hlinkClick r:id="rId2" tooltip="doctest: Test pieces of code within docstrings."/>
              </a:rPr>
              <a:t>doctest</a:t>
            </a:r>
            <a:r>
              <a:rPr lang="nl-NL" dirty="0"/>
              <a:t> module </a:t>
            </a:r>
            <a:r>
              <a:rPr lang="nl-NL" dirty="0" err="1"/>
              <a:t>searches</a:t>
            </a:r>
            <a:r>
              <a:rPr lang="nl-NL" dirty="0"/>
              <a:t> </a:t>
            </a:r>
            <a:r>
              <a:rPr lang="nl-NL" dirty="0" err="1"/>
              <a:t>for</a:t>
            </a:r>
            <a:r>
              <a:rPr lang="nl-NL" dirty="0"/>
              <a:t> pieces of </a:t>
            </a:r>
            <a:r>
              <a:rPr lang="nl-NL" dirty="0" err="1"/>
              <a:t>text</a:t>
            </a:r>
            <a:r>
              <a:rPr lang="nl-NL" dirty="0"/>
              <a:t> </a:t>
            </a:r>
            <a:r>
              <a:rPr lang="nl-NL" dirty="0" err="1"/>
              <a:t>that</a:t>
            </a:r>
            <a:r>
              <a:rPr lang="nl-NL" dirty="0"/>
              <a:t> look like </a:t>
            </a:r>
            <a:r>
              <a:rPr lang="nl-NL" dirty="0" err="1"/>
              <a:t>interactive</a:t>
            </a:r>
            <a:r>
              <a:rPr lang="nl-NL" dirty="0"/>
              <a:t> Python </a:t>
            </a:r>
            <a:r>
              <a:rPr lang="nl-NL" dirty="0" err="1"/>
              <a:t>sessions</a:t>
            </a:r>
            <a:r>
              <a:rPr lang="nl-NL" dirty="0"/>
              <a:t>, </a:t>
            </a:r>
            <a:r>
              <a:rPr lang="nl-NL" dirty="0" err="1"/>
              <a:t>and</a:t>
            </a:r>
            <a:r>
              <a:rPr lang="nl-NL" dirty="0"/>
              <a:t> </a:t>
            </a:r>
            <a:r>
              <a:rPr lang="nl-NL" dirty="0" err="1"/>
              <a:t>then</a:t>
            </a:r>
            <a:r>
              <a:rPr lang="nl-NL" dirty="0"/>
              <a:t> </a:t>
            </a:r>
            <a:r>
              <a:rPr lang="nl-NL" dirty="0" err="1"/>
              <a:t>executes</a:t>
            </a:r>
            <a:r>
              <a:rPr lang="nl-NL" dirty="0"/>
              <a:t> </a:t>
            </a:r>
            <a:r>
              <a:rPr lang="nl-NL" dirty="0" err="1"/>
              <a:t>those</a:t>
            </a:r>
            <a:r>
              <a:rPr lang="nl-NL" dirty="0"/>
              <a:t> </a:t>
            </a:r>
            <a:r>
              <a:rPr lang="nl-NL" dirty="0" err="1"/>
              <a:t>sessions</a:t>
            </a:r>
            <a:r>
              <a:rPr lang="nl-NL" dirty="0"/>
              <a:t> </a:t>
            </a:r>
            <a:r>
              <a:rPr lang="nl-NL" dirty="0" err="1"/>
              <a:t>to</a:t>
            </a:r>
            <a:r>
              <a:rPr lang="nl-NL" dirty="0"/>
              <a:t> </a:t>
            </a:r>
            <a:r>
              <a:rPr lang="nl-NL" dirty="0" err="1"/>
              <a:t>verify</a:t>
            </a:r>
            <a:r>
              <a:rPr lang="nl-NL" dirty="0"/>
              <a:t> </a:t>
            </a:r>
            <a:r>
              <a:rPr lang="nl-NL" dirty="0" err="1"/>
              <a:t>that</a:t>
            </a:r>
            <a:r>
              <a:rPr lang="nl-NL" dirty="0"/>
              <a:t> </a:t>
            </a:r>
            <a:r>
              <a:rPr lang="nl-NL" dirty="0" err="1"/>
              <a:t>they</a:t>
            </a:r>
            <a:r>
              <a:rPr lang="nl-NL" dirty="0"/>
              <a:t> </a:t>
            </a:r>
            <a:r>
              <a:rPr lang="nl-NL" dirty="0" err="1"/>
              <a:t>work</a:t>
            </a:r>
            <a:r>
              <a:rPr lang="nl-NL" dirty="0"/>
              <a:t> </a:t>
            </a:r>
            <a:r>
              <a:rPr lang="nl-NL" dirty="0" err="1"/>
              <a:t>exactly</a:t>
            </a:r>
            <a:r>
              <a:rPr lang="nl-NL" dirty="0"/>
              <a:t> as </a:t>
            </a:r>
            <a:r>
              <a:rPr lang="nl-NL" dirty="0" err="1"/>
              <a:t>shown</a:t>
            </a:r>
            <a:r>
              <a:rPr lang="nl-NL" dirty="0"/>
              <a:t>.</a:t>
            </a:r>
          </a:p>
        </p:txBody>
      </p:sp>
      <p:sp>
        <p:nvSpPr>
          <p:cNvPr id="2" name="Titel 1"/>
          <p:cNvSpPr>
            <a:spLocks noGrp="1"/>
          </p:cNvSpPr>
          <p:nvPr>
            <p:ph type="title"/>
          </p:nvPr>
        </p:nvSpPr>
        <p:spPr/>
        <p:txBody>
          <a:bodyPr/>
          <a:lstStyle/>
          <a:p>
            <a:r>
              <a:rPr lang="nl-NL" dirty="0" err="1"/>
              <a:t>doctest</a:t>
            </a:r>
            <a:endParaRPr lang="nl-NL" dirty="0"/>
          </a:p>
        </p:txBody>
      </p:sp>
      <p:sp>
        <p:nvSpPr>
          <p:cNvPr id="5" name="Rechthoek 4">
            <a:extLst>
              <a:ext uri="{FF2B5EF4-FFF2-40B4-BE49-F238E27FC236}">
                <a16:creationId xmlns:a16="http://schemas.microsoft.com/office/drawing/2014/main" id="{7B72DF3C-EAD9-C34E-91D5-04DE75FE84EF}"/>
              </a:ext>
            </a:extLst>
          </p:cNvPr>
          <p:cNvSpPr/>
          <p:nvPr/>
        </p:nvSpPr>
        <p:spPr>
          <a:xfrm>
            <a:off x="558733" y="3779837"/>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square(n):</a:t>
            </a:r>
          </a:p>
          <a:p>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Calculate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square of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&gt;&gt;&gt; </a:t>
            </a:r>
            <a:r>
              <a:rPr lang="nl-NL" b="1" dirty="0">
                <a:solidFill>
                  <a:srgbClr val="A31515"/>
                </a:solidFill>
                <a:latin typeface="Menlo" panose="020B0609030804020204" pitchFamily="49" charset="0"/>
              </a:rPr>
              <a:t>[square(n)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range(6)]</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[0, 1, 4, 9, 16, 25]</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n ** </a:t>
            </a:r>
            <a:r>
              <a:rPr lang="nl-NL" b="1" dirty="0">
                <a:solidFill>
                  <a:srgbClr val="098658"/>
                </a:solidFill>
                <a:latin typeface="Menlo" panose="020B0609030804020204" pitchFamily="49" charset="0"/>
              </a:rPr>
              <a:t>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__name__ == </a:t>
            </a:r>
            <a:r>
              <a:rPr lang="nl-NL" b="1" dirty="0">
                <a:solidFill>
                  <a:srgbClr val="A31515"/>
                </a:solidFill>
                <a:latin typeface="Menlo" panose="020B0609030804020204" pitchFamily="49" charset="0"/>
              </a:rPr>
              <a:t>"__</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__"</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doctest.testmod</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verbose</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15487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Write </a:t>
            </a:r>
            <a:r>
              <a:rPr lang="nl-NL" dirty="0" err="1"/>
              <a:t>to</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Modes: r, w, a, b</a:t>
            </a:r>
          </a:p>
        </p:txBody>
      </p:sp>
      <p:sp>
        <p:nvSpPr>
          <p:cNvPr id="6" name="Rechthoek 5">
            <a:extLst>
              <a:ext uri="{FF2B5EF4-FFF2-40B4-BE49-F238E27FC236}">
                <a16:creationId xmlns:a16="http://schemas.microsoft.com/office/drawing/2014/main" id="{90D334DE-ACF6-DA4B-B477-A5FD79832334}"/>
              </a:ext>
            </a:extLst>
          </p:cNvPr>
          <p:cNvSpPr/>
          <p:nvPr/>
        </p:nvSpPr>
        <p:spPr>
          <a:xfrm>
            <a:off x="556840" y="5175892"/>
            <a:ext cx="8928544"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'w')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'ID, A, B\n’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1, 2.0,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2, 2.1,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3, 2.1, 10.0\n'</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481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33F03-1357-684C-9CA4-E04367742262}"/>
              </a:ext>
            </a:extLst>
          </p:cNvPr>
          <p:cNvSpPr>
            <a:spLocks noGrp="1"/>
          </p:cNvSpPr>
          <p:nvPr>
            <p:ph type="title"/>
          </p:nvPr>
        </p:nvSpPr>
        <p:spPr/>
        <p:txBody>
          <a:bodyPr/>
          <a:lstStyle/>
          <a:p>
            <a:r>
              <a:rPr lang="nl-NL" dirty="0" err="1"/>
              <a:t>Pickle</a:t>
            </a:r>
            <a:r>
              <a:rPr lang="nl-NL" dirty="0"/>
              <a:t> </a:t>
            </a:r>
            <a:r>
              <a:rPr lang="nl-NL" dirty="0" err="1"/>
              <a:t>vs</a:t>
            </a:r>
            <a:r>
              <a:rPr lang="nl-NL" dirty="0"/>
              <a:t> </a:t>
            </a:r>
            <a:r>
              <a:rPr lang="nl-NL" dirty="0" err="1"/>
              <a:t>json</a:t>
            </a:r>
            <a:endParaRPr lang="nl-NL" dirty="0"/>
          </a:p>
        </p:txBody>
      </p:sp>
      <p:sp>
        <p:nvSpPr>
          <p:cNvPr id="3" name="Tijdelijke aanduiding voor inhoud 2">
            <a:extLst>
              <a:ext uri="{FF2B5EF4-FFF2-40B4-BE49-F238E27FC236}">
                <a16:creationId xmlns:a16="http://schemas.microsoft.com/office/drawing/2014/main" id="{BBBD4CB3-E036-5B4D-9755-1930DE1DDA0F}"/>
              </a:ext>
            </a:extLst>
          </p:cNvPr>
          <p:cNvSpPr>
            <a:spLocks noGrp="1"/>
          </p:cNvSpPr>
          <p:nvPr>
            <p:ph idx="1"/>
          </p:nvPr>
        </p:nvSpPr>
        <p:spPr/>
        <p:txBody>
          <a:bodyPr/>
          <a:lstStyle/>
          <a:p>
            <a:r>
              <a:rPr lang="nl-NL" dirty="0" err="1"/>
              <a:t>Create</a:t>
            </a:r>
            <a:r>
              <a:rPr lang="nl-NL" dirty="0"/>
              <a:t> a </a:t>
            </a:r>
            <a:r>
              <a:rPr lang="nl-NL" dirty="0" err="1"/>
              <a:t>datastructure</a:t>
            </a:r>
            <a:r>
              <a:rPr lang="nl-NL" dirty="0"/>
              <a:t> </a:t>
            </a:r>
            <a:r>
              <a:rPr lang="nl-NL" dirty="0" err="1"/>
              <a:t>and</a:t>
            </a:r>
            <a:r>
              <a:rPr lang="nl-NL" dirty="0"/>
              <a:t> store </a:t>
            </a:r>
            <a:r>
              <a:rPr lang="nl-NL" dirty="0" err="1"/>
              <a:t>this</a:t>
            </a:r>
            <a:r>
              <a:rPr lang="nl-NL" dirty="0"/>
              <a:t> in a </a:t>
            </a:r>
            <a:r>
              <a:rPr lang="nl-NL" dirty="0" err="1"/>
              <a:t>pickle</a:t>
            </a:r>
            <a:r>
              <a:rPr lang="nl-NL" dirty="0"/>
              <a:t> file. </a:t>
            </a:r>
            <a:r>
              <a:rPr lang="nl-NL" dirty="0" err="1"/>
              <a:t>Create</a:t>
            </a:r>
            <a:r>
              <a:rPr lang="nl-NL" dirty="0"/>
              <a:t> a second python script </a:t>
            </a:r>
            <a:r>
              <a:rPr lang="nl-NL" dirty="0" err="1"/>
              <a:t>that</a:t>
            </a:r>
            <a:r>
              <a:rPr lang="nl-NL" dirty="0"/>
              <a:t> </a:t>
            </a:r>
            <a:r>
              <a:rPr lang="nl-NL" dirty="0" err="1"/>
              <a:t>reads</a:t>
            </a:r>
            <a:r>
              <a:rPr lang="nl-NL" dirty="0"/>
              <a:t> </a:t>
            </a:r>
            <a:r>
              <a:rPr lang="nl-NL" dirty="0" err="1"/>
              <a:t>pickle</a:t>
            </a:r>
            <a:r>
              <a:rPr lang="nl-NL" dirty="0"/>
              <a:t> file </a:t>
            </a:r>
            <a:r>
              <a:rPr lang="nl-NL" dirty="0" err="1"/>
              <a:t>and</a:t>
            </a:r>
            <a:r>
              <a:rPr lang="nl-NL" dirty="0"/>
              <a:t> </a:t>
            </a:r>
            <a:r>
              <a:rPr lang="nl-NL" dirty="0" err="1"/>
              <a:t>restores</a:t>
            </a:r>
            <a:r>
              <a:rPr lang="nl-NL" dirty="0"/>
              <a:t> </a:t>
            </a:r>
            <a:r>
              <a:rPr lang="nl-NL" dirty="0" err="1"/>
              <a:t>the</a:t>
            </a:r>
            <a:r>
              <a:rPr lang="nl-NL" dirty="0"/>
              <a:t> data in </a:t>
            </a:r>
            <a:r>
              <a:rPr lang="nl-NL" dirty="0" err="1"/>
              <a:t>the</a:t>
            </a:r>
            <a:r>
              <a:rPr lang="nl-NL" dirty="0"/>
              <a:t> data </a:t>
            </a:r>
            <a:r>
              <a:rPr lang="nl-NL" dirty="0" err="1"/>
              <a:t>structure</a:t>
            </a:r>
            <a:r>
              <a:rPr lang="nl-NL" dirty="0"/>
              <a:t>.</a:t>
            </a:r>
          </a:p>
          <a:p>
            <a:r>
              <a:rPr lang="nl-NL" dirty="0"/>
              <a:t>Do </a:t>
            </a:r>
            <a:r>
              <a:rPr lang="nl-NL" dirty="0" err="1"/>
              <a:t>the</a:t>
            </a:r>
            <a:r>
              <a:rPr lang="nl-NL" dirty="0"/>
              <a:t> </a:t>
            </a:r>
            <a:r>
              <a:rPr lang="nl-NL" dirty="0" err="1"/>
              <a:t>same</a:t>
            </a:r>
            <a:r>
              <a:rPr lang="nl-NL" dirty="0"/>
              <a:t> </a:t>
            </a:r>
            <a:r>
              <a:rPr lang="nl-NL" dirty="0" err="1"/>
              <a:t>only</a:t>
            </a:r>
            <a:r>
              <a:rPr lang="nl-NL" dirty="0"/>
              <a:t> </a:t>
            </a:r>
            <a:r>
              <a:rPr lang="nl-NL" dirty="0" err="1"/>
              <a:t>now</a:t>
            </a:r>
            <a:r>
              <a:rPr lang="nl-NL" dirty="0"/>
              <a:t> </a:t>
            </a:r>
            <a:r>
              <a:rPr lang="nl-NL" dirty="0" err="1"/>
              <a:t>with</a:t>
            </a:r>
            <a:r>
              <a:rPr lang="nl-NL" dirty="0"/>
              <a:t> a </a:t>
            </a:r>
            <a:r>
              <a:rPr lang="nl-NL" dirty="0" err="1"/>
              <a:t>json</a:t>
            </a:r>
            <a:endParaRPr lang="nl-NL" dirty="0"/>
          </a:p>
          <a:p>
            <a:r>
              <a:rPr lang="nl-NL" dirty="0" err="1"/>
              <a:t>Compare</a:t>
            </a:r>
            <a:r>
              <a:rPr lang="nl-NL" dirty="0"/>
              <a:t> </a:t>
            </a:r>
            <a:r>
              <a:rPr lang="nl-NL" dirty="0" err="1"/>
              <a:t>the</a:t>
            </a:r>
            <a:r>
              <a:rPr lang="nl-NL" dirty="0"/>
              <a:t> </a:t>
            </a:r>
            <a:r>
              <a:rPr lang="nl-NL" dirty="0" err="1"/>
              <a:t>pickle</a:t>
            </a:r>
            <a:r>
              <a:rPr lang="nl-NL" dirty="0"/>
              <a:t> </a:t>
            </a:r>
            <a:r>
              <a:rPr lang="nl-NL" dirty="0" err="1"/>
              <a:t>and</a:t>
            </a:r>
            <a:r>
              <a:rPr lang="nl-NL" dirty="0"/>
              <a:t> </a:t>
            </a:r>
            <a:r>
              <a:rPr lang="nl-NL" dirty="0" err="1"/>
              <a:t>json</a:t>
            </a:r>
            <a:r>
              <a:rPr lang="nl-NL" dirty="0"/>
              <a:t> files</a:t>
            </a:r>
          </a:p>
          <a:p>
            <a:endParaRPr lang="nl-NL" dirty="0"/>
          </a:p>
        </p:txBody>
      </p:sp>
      <p:sp>
        <p:nvSpPr>
          <p:cNvPr id="4" name="Tekstvak 3">
            <a:extLst>
              <a:ext uri="{FF2B5EF4-FFF2-40B4-BE49-F238E27FC236}">
                <a16:creationId xmlns:a16="http://schemas.microsoft.com/office/drawing/2014/main" id="{66A825A7-E818-876B-F094-CD003835C711}"/>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2.4</a:t>
            </a:r>
          </a:p>
        </p:txBody>
      </p:sp>
      <p:pic>
        <p:nvPicPr>
          <p:cNvPr id="8" name="Afbeelding 7">
            <a:extLst>
              <a:ext uri="{FF2B5EF4-FFF2-40B4-BE49-F238E27FC236}">
                <a16:creationId xmlns:a16="http://schemas.microsoft.com/office/drawing/2014/main" id="{5816680F-416D-91D5-2FD3-02DB3969CE66}"/>
              </a:ext>
            </a:extLst>
          </p:cNvPr>
          <p:cNvPicPr>
            <a:picLocks noChangeAspect="1"/>
          </p:cNvPicPr>
          <p:nvPr/>
        </p:nvPicPr>
        <p:blipFill>
          <a:blip r:embed="rId2"/>
          <a:stretch>
            <a:fillRect/>
          </a:stretch>
        </p:blipFill>
        <p:spPr>
          <a:xfrm>
            <a:off x="256273" y="4139877"/>
            <a:ext cx="7784164" cy="3146212"/>
          </a:xfrm>
          <a:prstGeom prst="rect">
            <a:avLst/>
          </a:prstGeom>
        </p:spPr>
      </p:pic>
    </p:spTree>
    <p:extLst>
      <p:ext uri="{BB962C8B-B14F-4D97-AF65-F5344CB8AC3E}">
        <p14:creationId xmlns:p14="http://schemas.microsoft.com/office/powerpoint/2010/main" val="2977030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8F131-38B5-234E-9DB0-B8EBE0C073A6}"/>
              </a:ext>
            </a:extLst>
          </p:cNvPr>
          <p:cNvSpPr>
            <a:spLocks noGrp="1"/>
          </p:cNvSpPr>
          <p:nvPr>
            <p:ph type="title"/>
          </p:nvPr>
        </p:nvSpPr>
        <p:spPr/>
        <p:txBody>
          <a:bodyPr/>
          <a:lstStyle/>
          <a:p>
            <a:r>
              <a:rPr lang="nl-NL"/>
              <a:t>doctest</a:t>
            </a:r>
          </a:p>
        </p:txBody>
      </p:sp>
      <p:sp>
        <p:nvSpPr>
          <p:cNvPr id="3" name="Tijdelijke aanduiding voor inhoud 2">
            <a:extLst>
              <a:ext uri="{FF2B5EF4-FFF2-40B4-BE49-F238E27FC236}">
                <a16:creationId xmlns:a16="http://schemas.microsoft.com/office/drawing/2014/main" id="{777F329F-479D-2D4C-B2CC-168F1C36D5E7}"/>
              </a:ext>
            </a:extLst>
          </p:cNvPr>
          <p:cNvSpPr>
            <a:spLocks noGrp="1"/>
          </p:cNvSpPr>
          <p:nvPr>
            <p:ph idx="1"/>
          </p:nvPr>
        </p:nvSpPr>
        <p:spPr/>
        <p:txBody>
          <a:bodyPr/>
          <a:lstStyle/>
          <a:p>
            <a:r>
              <a:rPr lang="nl-NL"/>
              <a:t>Create a function and add a docstring with doctests for the function.</a:t>
            </a:r>
          </a:p>
        </p:txBody>
      </p:sp>
      <p:sp>
        <p:nvSpPr>
          <p:cNvPr id="4" name="Tekstvak 3">
            <a:extLst>
              <a:ext uri="{FF2B5EF4-FFF2-40B4-BE49-F238E27FC236}">
                <a16:creationId xmlns:a16="http://schemas.microsoft.com/office/drawing/2014/main" id="{B8FD7FD4-6063-BC0F-6DAB-0E24B833CE6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2.5</a:t>
            </a:r>
          </a:p>
        </p:txBody>
      </p:sp>
    </p:spTree>
    <p:extLst>
      <p:ext uri="{BB962C8B-B14F-4D97-AF65-F5344CB8AC3E}">
        <p14:creationId xmlns:p14="http://schemas.microsoft.com/office/powerpoint/2010/main" val="2822390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9F0378-20EB-F647-AE21-7F64123816F9}"/>
              </a:ext>
            </a:extLst>
          </p:cNvPr>
          <p:cNvSpPr>
            <a:spLocks noGrp="1"/>
          </p:cNvSpPr>
          <p:nvPr>
            <p:ph type="title"/>
          </p:nvPr>
        </p:nvSpPr>
        <p:spPr/>
        <p:txBody>
          <a:bodyPr/>
          <a:lstStyle/>
          <a:p>
            <a:r>
              <a:rPr lang="nl-NL" dirty="0" err="1"/>
              <a:t>Statistics</a:t>
            </a:r>
            <a:endParaRPr lang="nl-NL" dirty="0"/>
          </a:p>
        </p:txBody>
      </p:sp>
      <p:sp>
        <p:nvSpPr>
          <p:cNvPr id="2" name="Tijdelijke aanduiding voor inhoud 1">
            <a:extLst>
              <a:ext uri="{FF2B5EF4-FFF2-40B4-BE49-F238E27FC236}">
                <a16:creationId xmlns:a16="http://schemas.microsoft.com/office/drawing/2014/main" id="{8C550DE9-0026-6E48-A599-64A3C59BA434}"/>
              </a:ext>
            </a:extLst>
          </p:cNvPr>
          <p:cNvSpPr>
            <a:spLocks noGrp="1"/>
          </p:cNvSpPr>
          <p:nvPr>
            <p:ph idx="1"/>
          </p:nvPr>
        </p:nvSpPr>
        <p:spPr/>
        <p:txBody>
          <a:bodyPr>
            <a:normAutofit/>
          </a:bodyPr>
          <a:lstStyle/>
          <a:p>
            <a:pPr marL="0" indent="0">
              <a:buNone/>
            </a:pPr>
            <a:r>
              <a:rPr lang="nl-NL" dirty="0" err="1"/>
              <a:t>Create</a:t>
            </a:r>
            <a:r>
              <a:rPr lang="nl-NL" dirty="0"/>
              <a:t> a </a:t>
            </a:r>
            <a:r>
              <a:rPr lang="nl-NL" dirty="0" err="1"/>
              <a:t>function</a:t>
            </a:r>
            <a:r>
              <a:rPr lang="nl-NL" dirty="0"/>
              <a:t> </a:t>
            </a:r>
            <a:r>
              <a:rPr lang="nl-NL" dirty="0" err="1"/>
              <a:t>that</a:t>
            </a:r>
            <a:r>
              <a:rPr lang="nl-NL" dirty="0"/>
              <a:t> </a:t>
            </a:r>
            <a:r>
              <a:rPr lang="nl-NL" dirty="0" err="1"/>
              <a:t>calculates</a:t>
            </a:r>
            <a:r>
              <a:rPr lang="nl-NL" dirty="0"/>
              <a:t> </a:t>
            </a:r>
            <a:r>
              <a:rPr lang="nl-NL" dirty="0" err="1"/>
              <a:t>and</a:t>
            </a:r>
            <a:r>
              <a:rPr lang="nl-NL" dirty="0"/>
              <a:t> returns </a:t>
            </a:r>
            <a:r>
              <a:rPr lang="nl-NL" dirty="0" err="1"/>
              <a:t>the</a:t>
            </a:r>
            <a:r>
              <a:rPr lang="nl-NL" dirty="0"/>
              <a:t> </a:t>
            </a:r>
            <a:r>
              <a:rPr lang="nl-NL" dirty="0" err="1"/>
              <a:t>mean</a:t>
            </a:r>
            <a:r>
              <a:rPr lang="nl-NL" dirty="0"/>
              <a:t>, </a:t>
            </a:r>
            <a:r>
              <a:rPr lang="nl-NL" dirty="0" err="1"/>
              <a:t>median</a:t>
            </a:r>
            <a:r>
              <a:rPr lang="nl-NL" dirty="0"/>
              <a:t> </a:t>
            </a:r>
            <a:r>
              <a:rPr lang="nl-NL" dirty="0" err="1"/>
              <a:t>and</a:t>
            </a:r>
            <a:r>
              <a:rPr lang="nl-NL" dirty="0"/>
              <a:t> mode of a list of </a:t>
            </a:r>
            <a:r>
              <a:rPr lang="nl-NL" dirty="0" err="1"/>
              <a:t>numbers</a:t>
            </a:r>
            <a:r>
              <a:rPr lang="nl-NL" dirty="0"/>
              <a:t>.</a:t>
            </a:r>
          </a:p>
          <a:p>
            <a:pPr marL="0" indent="0">
              <a:buNone/>
            </a:pPr>
            <a:endParaRPr lang="nl-NL" dirty="0"/>
          </a:p>
          <a:p>
            <a:pPr marL="0" indent="0">
              <a:buNone/>
            </a:pPr>
            <a:r>
              <a:rPr lang="nl-NL" dirty="0"/>
              <a:t>Tips:</a:t>
            </a:r>
          </a:p>
          <a:p>
            <a:r>
              <a:rPr lang="nl-NL" dirty="0" err="1"/>
              <a:t>Define</a:t>
            </a:r>
            <a:r>
              <a:rPr lang="nl-NL" dirty="0"/>
              <a:t> a </a:t>
            </a:r>
            <a:r>
              <a:rPr lang="nl-NL" dirty="0" err="1"/>
              <a:t>function</a:t>
            </a:r>
            <a:r>
              <a:rPr lang="nl-NL" dirty="0"/>
              <a:t> as </a:t>
            </a:r>
            <a:r>
              <a:rPr lang="nl-NL" b="1" dirty="0" err="1"/>
              <a:t>def</a:t>
            </a:r>
            <a:r>
              <a:rPr lang="nl-NL" b="1" dirty="0"/>
              <a:t> </a:t>
            </a:r>
            <a:r>
              <a:rPr lang="nl-NL" b="1" dirty="0" err="1"/>
              <a:t>central_measures</a:t>
            </a:r>
            <a:r>
              <a:rPr lang="nl-NL" b="1" dirty="0"/>
              <a:t>(</a:t>
            </a:r>
            <a:r>
              <a:rPr lang="nl-NL" b="1" dirty="0" err="1"/>
              <a:t>numbers</a:t>
            </a:r>
            <a:r>
              <a:rPr lang="nl-NL" b="1" dirty="0"/>
              <a:t>)</a:t>
            </a:r>
            <a:r>
              <a:rPr lang="nl-NL" dirty="0"/>
              <a:t> </a:t>
            </a:r>
          </a:p>
          <a:p>
            <a:r>
              <a:rPr lang="nl-NL" dirty="0" err="1"/>
              <a:t>Calculate</a:t>
            </a:r>
            <a:r>
              <a:rPr lang="nl-NL" dirty="0"/>
              <a:t> </a:t>
            </a:r>
            <a:r>
              <a:rPr lang="nl-NL" dirty="0" err="1"/>
              <a:t>the</a:t>
            </a:r>
            <a:r>
              <a:rPr lang="nl-NL" dirty="0"/>
              <a:t> </a:t>
            </a:r>
            <a:r>
              <a:rPr lang="nl-NL" dirty="0" err="1"/>
              <a:t>measures</a:t>
            </a:r>
            <a:r>
              <a:rPr lang="nl-NL" dirty="0"/>
              <a:t>:</a:t>
            </a:r>
          </a:p>
          <a:p>
            <a:pPr lvl="1"/>
            <a:r>
              <a:rPr lang="nl-NL" dirty="0"/>
              <a:t>The </a:t>
            </a:r>
            <a:r>
              <a:rPr lang="nl-NL" b="1" dirty="0" err="1"/>
              <a:t>mean</a:t>
            </a:r>
            <a:r>
              <a:rPr lang="nl-NL" dirty="0"/>
              <a:t> is </a:t>
            </a:r>
            <a:r>
              <a:rPr lang="nl-NL" dirty="0" err="1"/>
              <a:t>the</a:t>
            </a:r>
            <a:r>
              <a:rPr lang="nl-NL" dirty="0"/>
              <a:t> </a:t>
            </a:r>
            <a:r>
              <a:rPr lang="nl-NL" dirty="0" err="1"/>
              <a:t>sum</a:t>
            </a:r>
            <a:r>
              <a:rPr lang="nl-NL" dirty="0"/>
              <a:t> of </a:t>
            </a:r>
            <a:r>
              <a:rPr lang="nl-NL" dirty="0" err="1"/>
              <a:t>the</a:t>
            </a:r>
            <a:r>
              <a:rPr lang="nl-NL" dirty="0"/>
              <a:t> </a:t>
            </a:r>
            <a:r>
              <a:rPr lang="nl-NL" dirty="0" err="1"/>
              <a:t>values</a:t>
            </a:r>
            <a:r>
              <a:rPr lang="nl-NL" dirty="0"/>
              <a:t> </a:t>
            </a:r>
            <a:r>
              <a:rPr lang="nl-NL" dirty="0" err="1"/>
              <a:t>divided</a:t>
            </a:r>
            <a:r>
              <a:rPr lang="nl-NL" dirty="0"/>
              <a:t> </a:t>
            </a:r>
            <a:r>
              <a:rPr lang="nl-NL" dirty="0" err="1"/>
              <a:t>by</a:t>
            </a:r>
            <a:r>
              <a:rPr lang="nl-NL" dirty="0"/>
              <a:t> </a:t>
            </a:r>
            <a:r>
              <a:rPr lang="nl-NL" dirty="0" err="1"/>
              <a:t>the</a:t>
            </a:r>
            <a:r>
              <a:rPr lang="nl-NL" dirty="0"/>
              <a:t> </a:t>
            </a:r>
            <a:r>
              <a:rPr lang="nl-NL" dirty="0" err="1"/>
              <a:t>number</a:t>
            </a:r>
            <a:r>
              <a:rPr lang="nl-NL" dirty="0"/>
              <a:t> of </a:t>
            </a:r>
            <a:r>
              <a:rPr lang="nl-NL" dirty="0" err="1"/>
              <a:t>values</a:t>
            </a:r>
            <a:endParaRPr lang="nl-NL" dirty="0"/>
          </a:p>
          <a:p>
            <a:pPr lvl="1"/>
            <a:r>
              <a:rPr lang="nl-NL" dirty="0"/>
              <a:t>The </a:t>
            </a:r>
            <a:r>
              <a:rPr lang="nl-NL" b="1" dirty="0" err="1"/>
              <a:t>median</a:t>
            </a:r>
            <a:r>
              <a:rPr lang="nl-NL" dirty="0"/>
              <a:t> is </a:t>
            </a:r>
            <a:r>
              <a:rPr lang="nl-NL" dirty="0" err="1"/>
              <a:t>middle</a:t>
            </a:r>
            <a:r>
              <a:rPr lang="nl-NL" dirty="0"/>
              <a:t> </a:t>
            </a:r>
            <a:r>
              <a:rPr lang="nl-NL" dirty="0" err="1"/>
              <a:t>value</a:t>
            </a:r>
            <a:r>
              <a:rPr lang="nl-NL" dirty="0"/>
              <a:t> of </a:t>
            </a:r>
            <a:r>
              <a:rPr lang="nl-NL" dirty="0" err="1"/>
              <a:t>the</a:t>
            </a:r>
            <a:r>
              <a:rPr lang="nl-NL" dirty="0"/>
              <a:t> </a:t>
            </a:r>
            <a:r>
              <a:rPr lang="nl-NL" dirty="0" err="1"/>
              <a:t>sorted</a:t>
            </a:r>
            <a:r>
              <a:rPr lang="nl-NL" dirty="0"/>
              <a:t> list of </a:t>
            </a:r>
            <a:r>
              <a:rPr lang="nl-NL" dirty="0" err="1"/>
              <a:t>values</a:t>
            </a:r>
            <a:endParaRPr lang="nl-NL" dirty="0"/>
          </a:p>
          <a:p>
            <a:pPr lvl="1"/>
            <a:r>
              <a:rPr lang="nl-NL" dirty="0"/>
              <a:t>The </a:t>
            </a:r>
            <a:r>
              <a:rPr lang="nl-NL" b="1" dirty="0"/>
              <a:t>mode</a:t>
            </a:r>
            <a:r>
              <a:rPr lang="nl-NL" dirty="0"/>
              <a:t> is </a:t>
            </a:r>
            <a:r>
              <a:rPr lang="nl-NL" dirty="0" err="1"/>
              <a:t>the</a:t>
            </a:r>
            <a:r>
              <a:rPr lang="nl-NL" dirty="0"/>
              <a:t> most </a:t>
            </a:r>
            <a:r>
              <a:rPr lang="nl-NL" dirty="0" err="1"/>
              <a:t>frequently</a:t>
            </a:r>
            <a:r>
              <a:rPr lang="nl-NL" dirty="0"/>
              <a:t> </a:t>
            </a:r>
            <a:r>
              <a:rPr lang="nl-NL" dirty="0" err="1"/>
              <a:t>occuring</a:t>
            </a:r>
            <a:r>
              <a:rPr lang="nl-NL" dirty="0"/>
              <a:t> </a:t>
            </a:r>
            <a:r>
              <a:rPr lang="nl-NL" dirty="0" err="1"/>
              <a:t>value</a:t>
            </a:r>
            <a:endParaRPr lang="nl-NL" dirty="0"/>
          </a:p>
          <a:p>
            <a:r>
              <a:rPr lang="nl-NL" dirty="0"/>
              <a:t>Return </a:t>
            </a:r>
            <a:r>
              <a:rPr lang="nl-NL" dirty="0" err="1"/>
              <a:t>the</a:t>
            </a:r>
            <a:r>
              <a:rPr lang="nl-NL" dirty="0"/>
              <a:t> </a:t>
            </a:r>
            <a:r>
              <a:rPr lang="nl-NL" dirty="0" err="1"/>
              <a:t>measures</a:t>
            </a:r>
            <a:r>
              <a:rPr lang="nl-NL" dirty="0"/>
              <a:t> as a </a:t>
            </a:r>
            <a:r>
              <a:rPr lang="nl-NL" dirty="0" err="1"/>
              <a:t>tuple</a:t>
            </a:r>
            <a:r>
              <a:rPr lang="nl-NL" dirty="0"/>
              <a:t> </a:t>
            </a:r>
            <a:r>
              <a:rPr lang="nl-NL" dirty="0" err="1"/>
              <a:t>with</a:t>
            </a:r>
            <a:r>
              <a:rPr lang="nl-NL" dirty="0"/>
              <a:t> </a:t>
            </a:r>
            <a:r>
              <a:rPr lang="nl-NL" b="1" dirty="0"/>
              <a:t>return </a:t>
            </a:r>
            <a:r>
              <a:rPr lang="nl-NL" b="1" dirty="0" err="1"/>
              <a:t>mean</a:t>
            </a:r>
            <a:r>
              <a:rPr lang="nl-NL" b="1" dirty="0"/>
              <a:t>, </a:t>
            </a:r>
            <a:r>
              <a:rPr lang="nl-NL" b="1" dirty="0" err="1"/>
              <a:t>median</a:t>
            </a:r>
            <a:r>
              <a:rPr lang="nl-NL" b="1" dirty="0"/>
              <a:t>, mode</a:t>
            </a:r>
          </a:p>
          <a:p>
            <a:r>
              <a:rPr lang="nl-NL" dirty="0"/>
              <a:t>Call </a:t>
            </a:r>
            <a:r>
              <a:rPr lang="nl-NL" dirty="0" err="1"/>
              <a:t>the</a:t>
            </a:r>
            <a:r>
              <a:rPr lang="nl-NL" dirty="0"/>
              <a:t> </a:t>
            </a:r>
            <a:r>
              <a:rPr lang="nl-NL" dirty="0" err="1"/>
              <a:t>function</a:t>
            </a:r>
            <a:r>
              <a:rPr lang="nl-NL" dirty="0"/>
              <a:t> </a:t>
            </a:r>
            <a:r>
              <a:rPr lang="nl-NL" dirty="0" err="1"/>
              <a:t>with</a:t>
            </a:r>
            <a:r>
              <a:rPr lang="nl-NL" dirty="0"/>
              <a:t> a list of </a:t>
            </a:r>
            <a:r>
              <a:rPr lang="nl-NL" dirty="0" err="1"/>
              <a:t>arbitrary</a:t>
            </a:r>
            <a:r>
              <a:rPr lang="nl-NL" dirty="0"/>
              <a:t> </a:t>
            </a:r>
            <a:r>
              <a:rPr lang="nl-NL" dirty="0" err="1"/>
              <a:t>numbers</a:t>
            </a:r>
            <a:endParaRPr lang="nl-NL" dirty="0"/>
          </a:p>
          <a:p>
            <a:r>
              <a:rPr lang="nl-NL" dirty="0"/>
              <a:t>Print </a:t>
            </a:r>
            <a:r>
              <a:rPr lang="nl-NL" dirty="0" err="1"/>
              <a:t>the</a:t>
            </a:r>
            <a:r>
              <a:rPr lang="nl-NL" dirty="0"/>
              <a:t> </a:t>
            </a:r>
            <a:r>
              <a:rPr lang="nl-NL" dirty="0" err="1"/>
              <a:t>result</a:t>
            </a:r>
            <a:endParaRPr lang="nl-NL" dirty="0"/>
          </a:p>
          <a:p>
            <a:pPr marL="0" indent="0">
              <a:buNone/>
            </a:pPr>
            <a:endParaRPr lang="nl-NL" dirty="0"/>
          </a:p>
        </p:txBody>
      </p:sp>
      <p:sp>
        <p:nvSpPr>
          <p:cNvPr id="4" name="Tekstvak 3">
            <a:extLst>
              <a:ext uri="{FF2B5EF4-FFF2-40B4-BE49-F238E27FC236}">
                <a16:creationId xmlns:a16="http://schemas.microsoft.com/office/drawing/2014/main" id="{82DA9222-D2C6-E9D5-330E-66F5E94282F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2.6</a:t>
            </a:r>
          </a:p>
        </p:txBody>
      </p:sp>
    </p:spTree>
    <p:extLst>
      <p:ext uri="{BB962C8B-B14F-4D97-AF65-F5344CB8AC3E}">
        <p14:creationId xmlns:p14="http://schemas.microsoft.com/office/powerpoint/2010/main" val="3443044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EBCBBAE-4A45-4E43-AA79-A01990E5B275}"/>
              </a:ext>
            </a:extLst>
          </p:cNvPr>
          <p:cNvSpPr>
            <a:spLocks noGrp="1"/>
          </p:cNvSpPr>
          <p:nvPr>
            <p:ph idx="1"/>
          </p:nvPr>
        </p:nvSpPr>
        <p:spPr/>
        <p:txBody>
          <a:bodyPr/>
          <a:lstStyle/>
          <a:p>
            <a:r>
              <a:rPr lang="nl-NL" dirty="0"/>
              <a:t>CSV File Reading </a:t>
            </a:r>
            <a:r>
              <a:rPr lang="nl-NL" dirty="0" err="1"/>
              <a:t>and</a:t>
            </a:r>
            <a:r>
              <a:rPr lang="nl-NL" dirty="0"/>
              <a:t> </a:t>
            </a:r>
            <a:r>
              <a:rPr lang="nl-NL" dirty="0" err="1"/>
              <a:t>Writing</a:t>
            </a:r>
            <a:endParaRPr lang="nl-NL" dirty="0"/>
          </a:p>
          <a:p>
            <a:endParaRPr lang="nl-NL" dirty="0"/>
          </a:p>
        </p:txBody>
      </p:sp>
      <p:sp>
        <p:nvSpPr>
          <p:cNvPr id="2" name="Titel 1">
            <a:extLst>
              <a:ext uri="{FF2B5EF4-FFF2-40B4-BE49-F238E27FC236}">
                <a16:creationId xmlns:a16="http://schemas.microsoft.com/office/drawing/2014/main" id="{A3ABFE93-0131-C34A-A9BE-58E94B9B573A}"/>
              </a:ext>
            </a:extLst>
          </p:cNvPr>
          <p:cNvSpPr>
            <a:spLocks noGrp="1"/>
          </p:cNvSpPr>
          <p:nvPr>
            <p:ph type="title"/>
          </p:nvPr>
        </p:nvSpPr>
        <p:spPr/>
        <p:txBody>
          <a:bodyPr/>
          <a:lstStyle/>
          <a:p>
            <a:r>
              <a:rPr lang="nl-NL" dirty="0" err="1"/>
              <a:t>csv</a:t>
            </a:r>
            <a:r>
              <a:rPr lang="nl-NL" dirty="0"/>
              <a:t> – </a:t>
            </a:r>
            <a:r>
              <a:rPr lang="nl-NL" dirty="0" err="1"/>
              <a:t>Comma</a:t>
            </a:r>
            <a:r>
              <a:rPr lang="nl-NL" dirty="0"/>
              <a:t> </a:t>
            </a:r>
            <a:r>
              <a:rPr lang="nl-NL" dirty="0" err="1"/>
              <a:t>Seperated</a:t>
            </a:r>
            <a:r>
              <a:rPr lang="nl-NL" dirty="0"/>
              <a:t> </a:t>
            </a:r>
            <a:r>
              <a:rPr lang="nl-NL" dirty="0" err="1"/>
              <a:t>Values</a:t>
            </a:r>
            <a:endParaRPr lang="nl-NL" dirty="0"/>
          </a:p>
        </p:txBody>
      </p:sp>
      <p:sp>
        <p:nvSpPr>
          <p:cNvPr id="5" name="Rechthoek 4">
            <a:extLst>
              <a:ext uri="{FF2B5EF4-FFF2-40B4-BE49-F238E27FC236}">
                <a16:creationId xmlns:a16="http://schemas.microsoft.com/office/drawing/2014/main" id="{65FD5CE1-7FBB-434E-AFD4-C0DF52D76E9B}"/>
              </a:ext>
            </a:extLst>
          </p:cNvPr>
          <p:cNvSpPr/>
          <p:nvPr/>
        </p:nvSpPr>
        <p:spPr>
          <a:xfrm>
            <a:off x="6840512" y="2067384"/>
            <a:ext cx="2647821" cy="1352413"/>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1">
            <a:noAutofit/>
          </a:bodyPr>
          <a:lstStyle/>
          <a:p>
            <a:r>
              <a:rPr lang="nl-NL" sz="2000" b="1" dirty="0">
                <a:solidFill>
                  <a:schemeClr val="tx1">
                    <a:lumMod val="75000"/>
                    <a:lumOff val="25000"/>
                  </a:schemeClr>
                </a:solidFill>
                <a:latin typeface="+mn-lt"/>
              </a:rPr>
              <a:t>reader</a:t>
            </a:r>
          </a:p>
          <a:p>
            <a:r>
              <a:rPr lang="nl-NL" sz="2000" b="1" dirty="0" err="1">
                <a:solidFill>
                  <a:schemeClr val="tx1">
                    <a:lumMod val="75000"/>
                    <a:lumOff val="25000"/>
                  </a:schemeClr>
                </a:solidFill>
                <a:latin typeface="+mn-lt"/>
              </a:rPr>
              <a:t>writer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DictReader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DictWriter</a:t>
            </a:r>
            <a:endParaRPr lang="nl-NL" sz="20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EB86F06B-39D9-B640-AA42-B3523EBA1219}"/>
              </a:ext>
            </a:extLst>
          </p:cNvPr>
          <p:cNvSpPr/>
          <p:nvPr/>
        </p:nvSpPr>
        <p:spPr>
          <a:xfrm>
            <a:off x="592290" y="4931965"/>
            <a:ext cx="8912517"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data.csv</a:t>
            </a:r>
            <a:r>
              <a:rPr lang="nl-NL" b="1" dirty="0">
                <a:solidFill>
                  <a:srgbClr val="A31515"/>
                </a:solidFill>
                <a:latin typeface="Menlo" panose="020B0609030804020204" pitchFamily="49" charset="0"/>
              </a:rPr>
              <a:t>'</a:t>
            </a:r>
            <a:endParaRPr lang="nl-NL" b="1" dirty="0">
              <a:solidFill>
                <a:srgbClr val="0000FF"/>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099177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112C6-6F39-9342-B8C6-92D5C525A7DD}"/>
              </a:ext>
            </a:extLst>
          </p:cNvPr>
          <p:cNvSpPr>
            <a:spLocks noGrp="1"/>
          </p:cNvSpPr>
          <p:nvPr>
            <p:ph type="title"/>
          </p:nvPr>
        </p:nvSpPr>
        <p:spPr/>
        <p:txBody>
          <a:bodyPr/>
          <a:lstStyle/>
          <a:p>
            <a:r>
              <a:rPr lang="nl-NL" dirty="0" err="1"/>
              <a:t>decimal</a:t>
            </a:r>
            <a:endParaRPr lang="nl-NL" dirty="0"/>
          </a:p>
        </p:txBody>
      </p:sp>
      <p:sp>
        <p:nvSpPr>
          <p:cNvPr id="3" name="Tijdelijke aanduiding voor inhoud 2">
            <a:extLst>
              <a:ext uri="{FF2B5EF4-FFF2-40B4-BE49-F238E27FC236}">
                <a16:creationId xmlns:a16="http://schemas.microsoft.com/office/drawing/2014/main" id="{74717F1A-F003-D146-BD74-7CD278F823B9}"/>
              </a:ext>
            </a:extLst>
          </p:cNvPr>
          <p:cNvSpPr>
            <a:spLocks noGrp="1"/>
          </p:cNvSpPr>
          <p:nvPr>
            <p:ph idx="1"/>
          </p:nvPr>
        </p:nvSpPr>
        <p:spPr/>
        <p:txBody>
          <a:bodyPr/>
          <a:lstStyle/>
          <a:p>
            <a:r>
              <a:rPr lang="nl-NL" dirty="0"/>
              <a:t>The </a:t>
            </a:r>
            <a:r>
              <a:rPr lang="nl-NL" dirty="0" err="1"/>
              <a:t>decimal</a:t>
            </a:r>
            <a:r>
              <a:rPr lang="nl-NL" dirty="0"/>
              <a:t> module </a:t>
            </a:r>
            <a:r>
              <a:rPr lang="nl-NL" dirty="0" err="1"/>
              <a:t>provides</a:t>
            </a:r>
            <a:r>
              <a:rPr lang="nl-NL" dirty="0"/>
              <a:t> support </a:t>
            </a:r>
            <a:r>
              <a:rPr lang="nl-NL" dirty="0" err="1"/>
              <a:t>for</a:t>
            </a:r>
            <a:r>
              <a:rPr lang="nl-NL" dirty="0"/>
              <a:t> </a:t>
            </a:r>
            <a:r>
              <a:rPr lang="nl-NL" dirty="0" err="1"/>
              <a:t>fast</a:t>
            </a:r>
            <a:r>
              <a:rPr lang="nl-NL" dirty="0"/>
              <a:t> </a:t>
            </a:r>
            <a:r>
              <a:rPr lang="nl-NL" dirty="0" err="1"/>
              <a:t>correctly-rounded</a:t>
            </a:r>
            <a:r>
              <a:rPr lang="nl-NL" dirty="0"/>
              <a:t> </a:t>
            </a:r>
            <a:r>
              <a:rPr lang="nl-NL" dirty="0" err="1"/>
              <a:t>decimal</a:t>
            </a:r>
            <a:r>
              <a:rPr lang="nl-NL" dirty="0"/>
              <a:t> </a:t>
            </a:r>
            <a:r>
              <a:rPr lang="nl-NL" dirty="0" err="1"/>
              <a:t>floating</a:t>
            </a:r>
            <a:r>
              <a:rPr lang="nl-NL" dirty="0"/>
              <a:t> point </a:t>
            </a:r>
            <a:r>
              <a:rPr lang="nl-NL" dirty="0" err="1"/>
              <a:t>arithmetic</a:t>
            </a:r>
            <a:r>
              <a:rPr lang="nl-NL" dirty="0"/>
              <a:t>.</a:t>
            </a:r>
          </a:p>
        </p:txBody>
      </p:sp>
      <p:sp>
        <p:nvSpPr>
          <p:cNvPr id="4" name="Rechthoek 3">
            <a:extLst>
              <a:ext uri="{FF2B5EF4-FFF2-40B4-BE49-F238E27FC236}">
                <a16:creationId xmlns:a16="http://schemas.microsoft.com/office/drawing/2014/main" id="{B402D531-FF52-E541-BBB4-05B5B495CED5}"/>
              </a:ext>
            </a:extLst>
          </p:cNvPr>
          <p:cNvSpPr/>
          <p:nvPr/>
        </p:nvSpPr>
        <p:spPr>
          <a:xfrm>
            <a:off x="576263" y="5459255"/>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'0.2'</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float</a:t>
            </a:r>
            <a:r>
              <a:rPr lang="nl-NL" b="1" dirty="0">
                <a:solidFill>
                  <a:srgbClr val="000000"/>
                </a:solidFill>
                <a:latin typeface="Menlo" panose="020B0609030804020204" pitchFamily="49" charset="0"/>
              </a:rPr>
              <a:t>(d1 + d2)</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300412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2ADA9-242F-284A-AE16-E0DE9F79BE41}"/>
              </a:ext>
            </a:extLst>
          </p:cNvPr>
          <p:cNvSpPr>
            <a:spLocks noGrp="1"/>
          </p:cNvSpPr>
          <p:nvPr>
            <p:ph type="title"/>
          </p:nvPr>
        </p:nvSpPr>
        <p:spPr/>
        <p:txBody>
          <a:bodyPr/>
          <a:lstStyle/>
          <a:p>
            <a:r>
              <a:rPr lang="nl-NL" dirty="0" err="1"/>
              <a:t>fractions</a:t>
            </a:r>
            <a:endParaRPr lang="nl-NL" dirty="0"/>
          </a:p>
        </p:txBody>
      </p:sp>
      <p:sp>
        <p:nvSpPr>
          <p:cNvPr id="3" name="Tijdelijke aanduiding voor inhoud 2">
            <a:extLst>
              <a:ext uri="{FF2B5EF4-FFF2-40B4-BE49-F238E27FC236}">
                <a16:creationId xmlns:a16="http://schemas.microsoft.com/office/drawing/2014/main" id="{7F0AEE56-2F06-E84D-B3B1-7231188DE475}"/>
              </a:ext>
            </a:extLst>
          </p:cNvPr>
          <p:cNvSpPr>
            <a:spLocks noGrp="1"/>
          </p:cNvSpPr>
          <p:nvPr>
            <p:ph idx="1"/>
          </p:nvPr>
        </p:nvSpPr>
        <p:spPr/>
        <p:txBody>
          <a:bodyPr/>
          <a:lstStyle/>
          <a:p>
            <a:r>
              <a:rPr lang="nl-NL" dirty="0"/>
              <a:t>The </a:t>
            </a:r>
            <a:r>
              <a:rPr lang="nl-NL" dirty="0" err="1"/>
              <a:t>fractions</a:t>
            </a:r>
            <a:r>
              <a:rPr lang="nl-NL" dirty="0"/>
              <a:t> module </a:t>
            </a:r>
            <a:r>
              <a:rPr lang="nl-NL" dirty="0" err="1"/>
              <a:t>provides</a:t>
            </a:r>
            <a:r>
              <a:rPr lang="nl-NL" dirty="0"/>
              <a:t> support </a:t>
            </a:r>
            <a:r>
              <a:rPr lang="nl-NL" dirty="0" err="1"/>
              <a:t>for</a:t>
            </a:r>
            <a:r>
              <a:rPr lang="nl-NL" dirty="0"/>
              <a:t> </a:t>
            </a:r>
            <a:r>
              <a:rPr lang="nl-NL" dirty="0" err="1"/>
              <a:t>rational</a:t>
            </a:r>
            <a:r>
              <a:rPr lang="nl-NL" dirty="0"/>
              <a:t> </a:t>
            </a:r>
            <a:r>
              <a:rPr lang="nl-NL" dirty="0" err="1"/>
              <a:t>number</a:t>
            </a:r>
            <a:r>
              <a:rPr lang="nl-NL" dirty="0"/>
              <a:t> </a:t>
            </a:r>
            <a:r>
              <a:rPr lang="nl-NL" dirty="0" err="1"/>
              <a:t>arithmetic</a:t>
            </a:r>
            <a:r>
              <a:rPr lang="nl-NL" dirty="0"/>
              <a:t>.</a:t>
            </a:r>
          </a:p>
        </p:txBody>
      </p:sp>
      <p:sp>
        <p:nvSpPr>
          <p:cNvPr id="4" name="Rechthoek 3">
            <a:extLst>
              <a:ext uri="{FF2B5EF4-FFF2-40B4-BE49-F238E27FC236}">
                <a16:creationId xmlns:a16="http://schemas.microsoft.com/office/drawing/2014/main" id="{6F7B9065-88DC-1744-9C6C-75498CCA3C6F}"/>
              </a:ext>
            </a:extLst>
          </p:cNvPr>
          <p:cNvSpPr/>
          <p:nvPr/>
        </p:nvSpPr>
        <p:spPr>
          <a:xfrm>
            <a:off x="575815" y="5481499"/>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1/3</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d1 + d2 </a:t>
            </a:r>
            <a:r>
              <a:rPr lang="nl-NL" b="1" dirty="0">
                <a:solidFill>
                  <a:srgbClr val="008000"/>
                </a:solidFill>
                <a:latin typeface="Menlo" panose="020B0609030804020204" pitchFamily="49" charset="0"/>
              </a:rPr>
              <a:t># =&gt; 5/6</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81098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a:p>
            <a:r>
              <a:rPr lang="nl-NL" dirty="0"/>
              <a:t>PEP 249 - Database API </a:t>
            </a:r>
            <a:r>
              <a:rPr lang="nl-NL" dirty="0" err="1"/>
              <a:t>Specification</a:t>
            </a:r>
            <a:r>
              <a:rPr lang="nl-NL" dirty="0"/>
              <a:t> 2.0</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43967" y="402483"/>
            <a:ext cx="8136658" cy="1461188"/>
          </a:xfrm>
        </p:spPr>
        <p:txBody>
          <a:bodyPr/>
          <a:lstStyle/>
          <a:p>
            <a:r>
              <a:rPr lang="nl-NL" dirty="0"/>
              <a:t>Writing to and reading from a file</a:t>
            </a:r>
          </a:p>
        </p:txBody>
      </p:sp>
      <p:sp>
        <p:nvSpPr>
          <p:cNvPr id="2" name="Tijdelijke aanduiding voor inhoud 1"/>
          <p:cNvSpPr>
            <a:spLocks noGrp="1"/>
          </p:cNvSpPr>
          <p:nvPr>
            <p:ph idx="1"/>
          </p:nvPr>
        </p:nvSpPr>
        <p:spPr/>
        <p:txBody>
          <a:bodyPr/>
          <a:lstStyle/>
          <a:p>
            <a:r>
              <a:rPr lang="nl-NL" dirty="0"/>
              <a:t>First </a:t>
            </a:r>
            <a:r>
              <a:rPr lang="nl-NL" dirty="0" err="1"/>
              <a:t>create</a:t>
            </a:r>
            <a:r>
              <a:rPr lang="nl-NL" dirty="0"/>
              <a:t> a file </a:t>
            </a:r>
            <a:r>
              <a:rPr lang="nl-NL" dirty="0" err="1"/>
              <a:t>with</a:t>
            </a:r>
            <a:r>
              <a:rPr lang="nl-NL" dirty="0"/>
              <a:t> open </a:t>
            </a:r>
            <a:r>
              <a:rPr lang="nl-NL" dirty="0" err="1"/>
              <a:t>and</a:t>
            </a:r>
            <a:r>
              <a:rPr lang="nl-NL" dirty="0"/>
              <a:t> </a:t>
            </a:r>
            <a:r>
              <a:rPr lang="nl-NL" dirty="0" err="1"/>
              <a:t>write</a:t>
            </a:r>
            <a:r>
              <a:rPr lang="nl-NL" dirty="0"/>
              <a:t> mode</a:t>
            </a:r>
          </a:p>
          <a:p>
            <a:r>
              <a:rPr lang="nl-NL" dirty="0"/>
              <a:t>Write a header line </a:t>
            </a:r>
            <a:r>
              <a:rPr lang="nl-NL" dirty="0" err="1"/>
              <a:t>to</a:t>
            </a:r>
            <a:r>
              <a:rPr lang="nl-NL" dirty="0"/>
              <a:t> </a:t>
            </a:r>
            <a:r>
              <a:rPr lang="nl-NL" dirty="0" err="1"/>
              <a:t>the</a:t>
            </a:r>
            <a:r>
              <a:rPr lang="nl-NL" dirty="0"/>
              <a:t> file. E.g. 'ID,var1,var2,var3'</a:t>
            </a:r>
          </a:p>
          <a:p>
            <a:r>
              <a:rPr lang="nl-NL" dirty="0"/>
              <a:t>Write a </a:t>
            </a:r>
            <a:r>
              <a:rPr lang="nl-NL" dirty="0" err="1"/>
              <a:t>couple</a:t>
            </a:r>
            <a:r>
              <a:rPr lang="nl-NL" dirty="0"/>
              <a:t> of </a:t>
            </a:r>
            <a:r>
              <a:rPr lang="nl-NL" dirty="0" err="1"/>
              <a:t>lines</a:t>
            </a:r>
            <a:r>
              <a:rPr lang="nl-NL" dirty="0"/>
              <a:t> </a:t>
            </a:r>
            <a:r>
              <a:rPr lang="nl-NL" dirty="0" err="1"/>
              <a:t>to</a:t>
            </a:r>
            <a:r>
              <a:rPr lang="nl-NL" dirty="0"/>
              <a:t> </a:t>
            </a:r>
            <a:r>
              <a:rPr lang="nl-NL" dirty="0" err="1"/>
              <a:t>the</a:t>
            </a:r>
            <a:r>
              <a:rPr lang="nl-NL" dirty="0"/>
              <a:t> file. E.g. '1001, 5, 1.23, "Y"'</a:t>
            </a:r>
          </a:p>
          <a:p>
            <a:endParaRPr lang="nl-NL" dirty="0"/>
          </a:p>
          <a:p>
            <a:r>
              <a:rPr lang="nl-NL" dirty="0" err="1"/>
              <a:t>Then</a:t>
            </a:r>
            <a:r>
              <a:rPr lang="nl-NL" dirty="0"/>
              <a:t> </a:t>
            </a:r>
            <a:r>
              <a:rPr lang="nl-NL" dirty="0" err="1"/>
              <a:t>create</a:t>
            </a:r>
            <a:r>
              <a:rPr lang="nl-NL" dirty="0"/>
              <a:t> a new program</a:t>
            </a:r>
          </a:p>
          <a:p>
            <a:r>
              <a:rPr lang="nl-NL" dirty="0"/>
              <a:t>Open </a:t>
            </a:r>
            <a:r>
              <a:rPr lang="nl-NL" dirty="0" err="1"/>
              <a:t>the</a:t>
            </a:r>
            <a:r>
              <a:rPr lang="nl-NL" dirty="0"/>
              <a:t> file in </a:t>
            </a:r>
            <a:r>
              <a:rPr lang="nl-NL" dirty="0" err="1"/>
              <a:t>read</a:t>
            </a:r>
            <a:r>
              <a:rPr lang="nl-NL" dirty="0"/>
              <a:t> mode</a:t>
            </a:r>
          </a:p>
          <a:p>
            <a:r>
              <a:rPr lang="nl-NL" dirty="0"/>
              <a:t>Read </a:t>
            </a:r>
            <a:r>
              <a:rPr lang="nl-NL" dirty="0" err="1"/>
              <a:t>the</a:t>
            </a:r>
            <a:r>
              <a:rPr lang="nl-NL" dirty="0"/>
              <a:t> header </a:t>
            </a:r>
            <a:r>
              <a:rPr lang="nl-NL" dirty="0" err="1"/>
              <a:t>and</a:t>
            </a:r>
            <a:r>
              <a:rPr lang="nl-NL" dirty="0"/>
              <a:t> split </a:t>
            </a:r>
            <a:r>
              <a:rPr lang="nl-NL" dirty="0" err="1"/>
              <a:t>into</a:t>
            </a:r>
            <a:r>
              <a:rPr lang="nl-NL" dirty="0"/>
              <a:t> a list of headers</a:t>
            </a:r>
          </a:p>
          <a:p>
            <a:r>
              <a:rPr lang="nl-NL" dirty="0"/>
              <a:t>For </a:t>
            </a:r>
            <a:r>
              <a:rPr lang="nl-NL" dirty="0" err="1"/>
              <a:t>each</a:t>
            </a:r>
            <a:r>
              <a:rPr lang="nl-NL" dirty="0"/>
              <a:t> line split </a:t>
            </a:r>
            <a:r>
              <a:rPr lang="nl-NL" dirty="0" err="1"/>
              <a:t>the</a:t>
            </a:r>
            <a:r>
              <a:rPr lang="nl-NL" dirty="0"/>
              <a:t> line </a:t>
            </a:r>
            <a:r>
              <a:rPr lang="nl-NL" dirty="0" err="1"/>
              <a:t>into</a:t>
            </a:r>
            <a:r>
              <a:rPr lang="nl-NL" dirty="0"/>
              <a:t> </a:t>
            </a:r>
            <a:r>
              <a:rPr lang="nl-NL" dirty="0" err="1"/>
              <a:t>values</a:t>
            </a:r>
            <a:endParaRPr lang="nl-NL" dirty="0"/>
          </a:p>
          <a:p>
            <a:r>
              <a:rPr lang="nl-NL" dirty="0" err="1"/>
              <a:t>Create</a:t>
            </a:r>
            <a:r>
              <a:rPr lang="nl-NL" dirty="0"/>
              <a:t> a </a:t>
            </a:r>
            <a:r>
              <a:rPr lang="nl-NL" dirty="0" err="1"/>
              <a:t>dictionary</a:t>
            </a:r>
            <a:r>
              <a:rPr lang="nl-NL" dirty="0"/>
              <a:t> </a:t>
            </a:r>
            <a:r>
              <a:rPr lang="nl-NL" dirty="0" err="1"/>
              <a:t>with</a:t>
            </a:r>
            <a:r>
              <a:rPr lang="nl-NL" dirty="0"/>
              <a:t> </a:t>
            </a:r>
            <a:r>
              <a:rPr lang="nl-NL" dirty="0" err="1"/>
              <a:t>the</a:t>
            </a:r>
            <a:r>
              <a:rPr lang="nl-NL" dirty="0"/>
              <a:t> header </a:t>
            </a:r>
            <a:r>
              <a:rPr lang="nl-NL" dirty="0" err="1"/>
              <a:t>and</a:t>
            </a:r>
            <a:r>
              <a:rPr lang="nl-NL" dirty="0"/>
              <a:t> </a:t>
            </a:r>
            <a:r>
              <a:rPr lang="nl-NL" dirty="0" err="1"/>
              <a:t>the</a:t>
            </a:r>
            <a:r>
              <a:rPr lang="nl-NL" dirty="0"/>
              <a:t> </a:t>
            </a:r>
            <a:r>
              <a:rPr lang="nl-NL" dirty="0" err="1"/>
              <a:t>values</a:t>
            </a:r>
            <a:r>
              <a:rPr lang="nl-NL" dirty="0"/>
              <a:t> </a:t>
            </a:r>
            <a:r>
              <a:rPr lang="nl-NL" dirty="0" err="1"/>
              <a:t>using</a:t>
            </a:r>
            <a:r>
              <a:rPr lang="nl-NL" dirty="0"/>
              <a:t> zip()</a:t>
            </a:r>
          </a:p>
          <a:p>
            <a:endParaRPr lang="nl-NL" dirty="0"/>
          </a:p>
          <a:p>
            <a:r>
              <a:rPr lang="nl-NL" dirty="0"/>
              <a:t>Filter on </a:t>
            </a:r>
            <a:r>
              <a:rPr lang="nl-NL" dirty="0" err="1"/>
              <a:t>one</a:t>
            </a:r>
            <a:r>
              <a:rPr lang="nl-NL" dirty="0"/>
              <a:t> off </a:t>
            </a:r>
            <a:r>
              <a:rPr lang="nl-NL" dirty="0" err="1"/>
              <a:t>the</a:t>
            </a:r>
            <a:r>
              <a:rPr lang="nl-NL" dirty="0"/>
              <a:t> fields </a:t>
            </a:r>
            <a:r>
              <a:rPr lang="nl-NL" dirty="0" err="1"/>
              <a:t>and</a:t>
            </a:r>
            <a:r>
              <a:rPr lang="nl-NL" dirty="0"/>
              <a:t> print </a:t>
            </a:r>
            <a:r>
              <a:rPr lang="nl-NL" dirty="0" err="1"/>
              <a:t>the</a:t>
            </a:r>
            <a:r>
              <a:rPr lang="nl-NL" dirty="0"/>
              <a:t> </a:t>
            </a:r>
            <a:r>
              <a:rPr lang="nl-NL" dirty="0" err="1"/>
              <a:t>lines</a:t>
            </a:r>
            <a:endParaRPr lang="nl-NL" dirty="0"/>
          </a:p>
          <a:p>
            <a:endParaRPr lang="nl-NL" dirty="0"/>
          </a:p>
        </p:txBody>
      </p:sp>
      <p:sp>
        <p:nvSpPr>
          <p:cNvPr id="4" name="Tekstvak 3">
            <a:extLst>
              <a:ext uri="{FF2B5EF4-FFF2-40B4-BE49-F238E27FC236}">
                <a16:creationId xmlns:a16="http://schemas.microsoft.com/office/drawing/2014/main" id="{C790CB35-D9C6-504A-AA4E-44B7D7591AB5}"/>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1.1</a:t>
            </a:r>
          </a:p>
        </p:txBody>
      </p:sp>
    </p:spTree>
    <p:extLst>
      <p:ext uri="{BB962C8B-B14F-4D97-AF65-F5344CB8AC3E}">
        <p14:creationId xmlns:p14="http://schemas.microsoft.com/office/powerpoint/2010/main" val="3156487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dirty="0" err="1"/>
              <a:t>global</a:t>
            </a:r>
            <a:r>
              <a:rPr lang="nl-NL" dirty="0"/>
              <a:t> </a:t>
            </a:r>
            <a:r>
              <a:rPr lang="nl-NL" dirty="0" err="1"/>
              <a:t>interpreter</a:t>
            </a:r>
            <a:r>
              <a:rPr lang="nl-NL" dirty="0"/>
              <a:t> </a:t>
            </a:r>
            <a:r>
              <a:rPr lang="nl-NL" dirty="0" err="1"/>
              <a:t>lock</a:t>
            </a:r>
            <a:r>
              <a:rPr lang="nl-NL" dirty="0"/>
              <a:t> (GIL) 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 </a:t>
            </a:r>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62385" y="3491805"/>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logging</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logging.basicConfig</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0000FF"/>
                </a:solidFill>
                <a:latin typeface="Menlo" panose="020B0609030804020204" pitchFamily="49" charset="0"/>
              </a:rPr>
              <a:t>None</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or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 file '</a:t>
            </a:r>
            <a:r>
              <a:rPr lang="nl-NL" b="1" dirty="0" err="1">
                <a:solidFill>
                  <a:srgbClr val="008000"/>
                </a:solidFill>
                <a:latin typeface="Menlo" panose="020B0609030804020204" pitchFamily="49" charset="0"/>
              </a:rPr>
              <a:t>example.log</a:t>
            </a:r>
            <a:r>
              <a:rPr lang="nl-NL" b="1" dirty="0">
                <a:solidFill>
                  <a:srgbClr val="008000"/>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level = </a:t>
            </a: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format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asctime</a:t>
            </a:r>
            <a:r>
              <a:rPr lang="nl-NL" b="1" dirty="0">
                <a:solidFill>
                  <a:srgbClr val="A31515"/>
                </a:solidFill>
                <a:latin typeface="Menlo" panose="020B0609030804020204" pitchFamily="49" charset="0"/>
              </a:rPr>
              <a:t>)s.%(</a:t>
            </a:r>
            <a:r>
              <a:rPr lang="nl-NL" b="1" dirty="0" err="1">
                <a:solidFill>
                  <a:srgbClr val="A31515"/>
                </a:solidFill>
                <a:latin typeface="Menlo" panose="020B0609030804020204" pitchFamily="49" charset="0"/>
              </a:rPr>
              <a:t>msecs</a:t>
            </a:r>
            <a:r>
              <a:rPr lang="nl-NL" b="1" dirty="0">
                <a:solidFill>
                  <a:srgbClr val="A31515"/>
                </a:solidFill>
                <a:latin typeface="Menlo" panose="020B0609030804020204" pitchFamily="49" charset="0"/>
              </a:rPr>
              <a:t>)03d -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datefmt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'%Y-%m-%</a:t>
            </a:r>
            <a:r>
              <a:rPr lang="nl-NL" b="1" dirty="0" err="1">
                <a:solidFill>
                  <a:srgbClr val="A31515"/>
                </a:solidFill>
                <a:latin typeface="Menlo" panose="020B0609030804020204" pitchFamily="49" charset="0"/>
              </a:rPr>
              <a:t>dT%H</a:t>
            </a:r>
            <a:r>
              <a:rPr lang="nl-NL" b="1" dirty="0">
                <a:solidFill>
                  <a:srgbClr val="A31515"/>
                </a:solidFill>
                <a:latin typeface="Menlo" panose="020B0609030804020204" pitchFamily="49" charset="0"/>
              </a:rPr>
              <a:t>:%M:%S'</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logging.debug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go </a:t>
            </a:r>
            <a:r>
              <a:rPr lang="nl-NL" b="1" dirty="0" err="1">
                <a:solidFill>
                  <a:srgbClr val="A31515"/>
                </a:solidFill>
                <a:latin typeface="Menlo" panose="020B0609030804020204" pitchFamily="49" charset="0"/>
              </a:rPr>
              <a:t>to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log file'</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logging.warning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too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'Watch out!'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logging.critical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'ERROR!!!!!'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24843-6020-784A-8C50-541B5938FF6C}"/>
              </a:ext>
            </a:extLst>
          </p:cNvPr>
          <p:cNvSpPr>
            <a:spLocks noGrp="1"/>
          </p:cNvSpPr>
          <p:nvPr>
            <p:ph type="title"/>
          </p:nvPr>
        </p:nvSpPr>
        <p:spPr/>
        <p:txBody>
          <a:bodyPr/>
          <a:lstStyle/>
          <a:p>
            <a:r>
              <a:rPr lang="nl-NL" dirty="0" err="1"/>
              <a:t>timeit</a:t>
            </a:r>
            <a:endParaRPr lang="nl-NL" dirty="0"/>
          </a:p>
        </p:txBody>
      </p:sp>
      <p:sp>
        <p:nvSpPr>
          <p:cNvPr id="3" name="Tijdelijke aanduiding voor inhoud 2">
            <a:extLst>
              <a:ext uri="{FF2B5EF4-FFF2-40B4-BE49-F238E27FC236}">
                <a16:creationId xmlns:a16="http://schemas.microsoft.com/office/drawing/2014/main" id="{3731FE7A-6CF1-9A42-8950-78D0365B0976}"/>
              </a:ext>
            </a:extLst>
          </p:cNvPr>
          <p:cNvSpPr>
            <a:spLocks noGrp="1"/>
          </p:cNvSpPr>
          <p:nvPr>
            <p:ph idx="1"/>
          </p:nvPr>
        </p:nvSpPr>
        <p:spPr/>
        <p:txBody>
          <a:bodyPr/>
          <a:lstStyle/>
          <a:p>
            <a:r>
              <a:rPr lang="nl-NL" dirty="0" err="1"/>
              <a:t>Measure</a:t>
            </a:r>
            <a:r>
              <a:rPr lang="nl-NL" dirty="0"/>
              <a:t> </a:t>
            </a:r>
            <a:r>
              <a:rPr lang="nl-NL" dirty="0" err="1"/>
              <a:t>execution</a:t>
            </a:r>
            <a:r>
              <a:rPr lang="nl-NL" dirty="0"/>
              <a:t> time of small code snippets.</a:t>
            </a:r>
          </a:p>
        </p:txBody>
      </p:sp>
      <p:sp>
        <p:nvSpPr>
          <p:cNvPr id="6" name="Rechthoek 5">
            <a:extLst>
              <a:ext uri="{FF2B5EF4-FFF2-40B4-BE49-F238E27FC236}">
                <a16:creationId xmlns:a16="http://schemas.microsoft.com/office/drawing/2014/main" id="{B49A5975-95FD-744D-84B6-445FFBFD83D6}"/>
              </a:ext>
            </a:extLst>
          </p:cNvPr>
          <p:cNvSpPr/>
          <p:nvPr/>
        </p:nvSpPr>
        <p:spPr>
          <a:xfrm>
            <a:off x="563663" y="6039007"/>
            <a:ext cx="8928991" cy="120032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join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str</a:t>
            </a:r>
            <a:r>
              <a:rPr lang="nl-NL" b="1" dirty="0">
                <a:solidFill>
                  <a:srgbClr val="A31515"/>
                </a:solidFill>
                <a:latin typeface="Menlo" panose="020B0609030804020204" pitchFamily="49" charset="0"/>
              </a:rPr>
              <a:t>(n)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lambda</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join</a:t>
            </a:r>
            <a:r>
              <a:rPr lang="nl-NL" b="1" dirty="0">
                <a:solidFill>
                  <a:srgbClr val="000000"/>
                </a:solidFill>
                <a:latin typeface="Menlo" panose="020B0609030804020204" pitchFamily="49" charset="0"/>
              </a:rPr>
              <a:t>(map(</a:t>
            </a:r>
            <a:r>
              <a:rPr lang="nl-NL" b="1" dirty="0" err="1">
                <a:solidFill>
                  <a:srgbClr val="000000"/>
                </a:solidFill>
                <a:latin typeface="Menlo" panose="020B0609030804020204" pitchFamily="49" charset="0"/>
              </a:rPr>
              <a:t>str</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541009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26A51-4655-E548-AE29-A1552A1A2BFD}"/>
              </a:ext>
            </a:extLst>
          </p:cNvPr>
          <p:cNvSpPr>
            <a:spLocks noGrp="1"/>
          </p:cNvSpPr>
          <p:nvPr>
            <p:ph type="title"/>
          </p:nvPr>
        </p:nvSpPr>
        <p:spPr/>
        <p:txBody>
          <a:bodyPr/>
          <a:lstStyle/>
          <a:p>
            <a:r>
              <a:rPr lang="nl-NL" dirty="0"/>
              <a:t>zipfile</a:t>
            </a:r>
          </a:p>
        </p:txBody>
      </p:sp>
      <p:sp>
        <p:nvSpPr>
          <p:cNvPr id="3" name="Tijdelijke aanduiding voor inhoud 2">
            <a:extLst>
              <a:ext uri="{FF2B5EF4-FFF2-40B4-BE49-F238E27FC236}">
                <a16:creationId xmlns:a16="http://schemas.microsoft.com/office/drawing/2014/main" id="{D85040AA-54BB-9B4C-8C44-F87790770CAF}"/>
              </a:ext>
            </a:extLst>
          </p:cNvPr>
          <p:cNvSpPr>
            <a:spLocks noGrp="1"/>
          </p:cNvSpPr>
          <p:nvPr>
            <p:ph idx="1"/>
          </p:nvPr>
        </p:nvSpPr>
        <p:spPr/>
        <p:txBody>
          <a:bodyPr/>
          <a:lstStyle/>
          <a:p>
            <a:r>
              <a:rPr lang="nl-NL" dirty="0"/>
              <a:t>The ZIP file format is a common </a:t>
            </a:r>
            <a:r>
              <a:rPr lang="nl-NL" dirty="0" err="1"/>
              <a:t>archive</a:t>
            </a:r>
            <a:r>
              <a:rPr lang="nl-NL" dirty="0"/>
              <a:t> </a:t>
            </a:r>
            <a:r>
              <a:rPr lang="nl-NL" dirty="0" err="1"/>
              <a:t>and</a:t>
            </a:r>
            <a:r>
              <a:rPr lang="nl-NL" dirty="0"/>
              <a:t> </a:t>
            </a:r>
            <a:r>
              <a:rPr lang="nl-NL" dirty="0" err="1"/>
              <a:t>compression</a:t>
            </a:r>
            <a:r>
              <a:rPr lang="nl-NL" dirty="0"/>
              <a:t> standard. </a:t>
            </a:r>
            <a:r>
              <a:rPr lang="nl-NL" dirty="0" err="1"/>
              <a:t>This</a:t>
            </a:r>
            <a:r>
              <a:rPr lang="nl-NL" dirty="0"/>
              <a:t> module </a:t>
            </a:r>
            <a:r>
              <a:rPr lang="nl-NL" dirty="0" err="1"/>
              <a:t>provides</a:t>
            </a:r>
            <a:r>
              <a:rPr lang="nl-NL" dirty="0"/>
              <a:t> tools </a:t>
            </a:r>
            <a:r>
              <a:rPr lang="nl-NL" dirty="0" err="1"/>
              <a:t>to</a:t>
            </a:r>
            <a:r>
              <a:rPr lang="nl-NL" dirty="0"/>
              <a:t> </a:t>
            </a:r>
            <a:r>
              <a:rPr lang="nl-NL" dirty="0" err="1"/>
              <a:t>create</a:t>
            </a:r>
            <a:r>
              <a:rPr lang="nl-NL" dirty="0"/>
              <a:t>, </a:t>
            </a:r>
            <a:r>
              <a:rPr lang="nl-NL" dirty="0" err="1"/>
              <a:t>read</a:t>
            </a:r>
            <a:r>
              <a:rPr lang="nl-NL" dirty="0"/>
              <a:t>, </a:t>
            </a:r>
            <a:r>
              <a:rPr lang="nl-NL" dirty="0" err="1"/>
              <a:t>write</a:t>
            </a:r>
            <a:r>
              <a:rPr lang="nl-NL" dirty="0"/>
              <a:t>, append, </a:t>
            </a:r>
            <a:r>
              <a:rPr lang="nl-NL" dirty="0" err="1"/>
              <a:t>and</a:t>
            </a:r>
            <a:r>
              <a:rPr lang="nl-NL" dirty="0"/>
              <a:t> list a ZIP file.</a:t>
            </a:r>
          </a:p>
        </p:txBody>
      </p:sp>
      <p:sp>
        <p:nvSpPr>
          <p:cNvPr id="8" name="Rechthoek 7">
            <a:extLst>
              <a:ext uri="{FF2B5EF4-FFF2-40B4-BE49-F238E27FC236}">
                <a16:creationId xmlns:a16="http://schemas.microsoft.com/office/drawing/2014/main" id="{2BAF7633-3EBF-254D-AF07-23EAF0518A2A}"/>
              </a:ext>
            </a:extLst>
          </p:cNvPr>
          <p:cNvSpPr/>
          <p:nvPr/>
        </p:nvSpPr>
        <p:spPr>
          <a:xfrm>
            <a:off x="575529" y="3851845"/>
            <a:ext cx="8929277" cy="3416320"/>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zipfile</a:t>
            </a: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pandas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pd</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zipfile.ZipFile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FinalExam.zip</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AdvWorksCusts.csv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df_Customers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AW_AveMonthSpend.csv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df_AveMonthSpend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AW_BikeBuyer.csv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df_BikeBuyer</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887673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9672E-659C-CF4A-AA94-F57E35239D02}"/>
              </a:ext>
            </a:extLst>
          </p:cNvPr>
          <p:cNvSpPr>
            <a:spLocks noGrp="1"/>
          </p:cNvSpPr>
          <p:nvPr>
            <p:ph type="title"/>
          </p:nvPr>
        </p:nvSpPr>
        <p:spPr/>
        <p:txBody>
          <a:bodyPr/>
          <a:lstStyle/>
          <a:p>
            <a:r>
              <a:rPr lang="nl-NL" dirty="0" err="1"/>
              <a:t>tarfile</a:t>
            </a:r>
            <a:endParaRPr lang="nl-NL" dirty="0"/>
          </a:p>
        </p:txBody>
      </p:sp>
      <p:sp>
        <p:nvSpPr>
          <p:cNvPr id="3" name="Tijdelijke aanduiding voor inhoud 2">
            <a:extLst>
              <a:ext uri="{FF2B5EF4-FFF2-40B4-BE49-F238E27FC236}">
                <a16:creationId xmlns:a16="http://schemas.microsoft.com/office/drawing/2014/main" id="{89B8A154-7C52-1849-84DF-551308281CC3}"/>
              </a:ext>
            </a:extLst>
          </p:cNvPr>
          <p:cNvSpPr>
            <a:spLocks noGrp="1"/>
          </p:cNvSpPr>
          <p:nvPr>
            <p:ph idx="1"/>
          </p:nvPr>
        </p:nvSpPr>
        <p:spPr/>
        <p:txBody>
          <a:bodyPr/>
          <a:lstStyle/>
          <a:p>
            <a:r>
              <a:rPr lang="nl-NL" dirty="0"/>
              <a:t>The tarfile module </a:t>
            </a:r>
            <a:r>
              <a:rPr lang="nl-NL" dirty="0" err="1"/>
              <a:t>makes</a:t>
            </a:r>
            <a:r>
              <a:rPr lang="nl-NL" dirty="0"/>
              <a:t> </a:t>
            </a:r>
            <a:r>
              <a:rPr lang="nl-NL" dirty="0" err="1"/>
              <a:t>it</a:t>
            </a:r>
            <a:r>
              <a:rPr lang="nl-NL" dirty="0"/>
              <a:t> </a:t>
            </a:r>
            <a:r>
              <a:rPr lang="nl-NL" dirty="0" err="1"/>
              <a:t>possible</a:t>
            </a:r>
            <a:r>
              <a:rPr lang="nl-NL" dirty="0"/>
              <a:t> </a:t>
            </a:r>
            <a:r>
              <a:rPr lang="nl-NL" dirty="0" err="1"/>
              <a:t>to</a:t>
            </a:r>
            <a:r>
              <a:rPr lang="nl-NL" dirty="0"/>
              <a:t> </a:t>
            </a:r>
            <a:r>
              <a:rPr lang="nl-NL" dirty="0" err="1"/>
              <a:t>read</a:t>
            </a:r>
            <a:r>
              <a:rPr lang="nl-NL" dirty="0"/>
              <a:t> </a:t>
            </a:r>
            <a:r>
              <a:rPr lang="nl-NL" dirty="0" err="1"/>
              <a:t>and</a:t>
            </a:r>
            <a:r>
              <a:rPr lang="nl-NL" dirty="0"/>
              <a:t> </a:t>
            </a:r>
            <a:r>
              <a:rPr lang="nl-NL" dirty="0" err="1"/>
              <a:t>write</a:t>
            </a:r>
            <a:r>
              <a:rPr lang="nl-NL" dirty="0"/>
              <a:t> </a:t>
            </a:r>
            <a:r>
              <a:rPr lang="nl-NL" dirty="0" err="1"/>
              <a:t>tar</a:t>
            </a:r>
            <a:r>
              <a:rPr lang="nl-NL" dirty="0"/>
              <a:t> </a:t>
            </a:r>
            <a:r>
              <a:rPr lang="nl-NL" dirty="0" err="1"/>
              <a:t>archives</a:t>
            </a:r>
            <a:r>
              <a:rPr lang="nl-NL" dirty="0"/>
              <a:t>, </a:t>
            </a:r>
            <a:r>
              <a:rPr lang="nl-NL" dirty="0" err="1"/>
              <a:t>including</a:t>
            </a:r>
            <a:r>
              <a:rPr lang="nl-NL" dirty="0"/>
              <a:t> </a:t>
            </a:r>
            <a:r>
              <a:rPr lang="nl-NL" dirty="0" err="1"/>
              <a:t>those</a:t>
            </a:r>
            <a:r>
              <a:rPr lang="nl-NL" dirty="0"/>
              <a:t> </a:t>
            </a:r>
            <a:r>
              <a:rPr lang="nl-NL" dirty="0" err="1"/>
              <a:t>using</a:t>
            </a:r>
            <a:r>
              <a:rPr lang="nl-NL" dirty="0"/>
              <a:t> </a:t>
            </a:r>
            <a:r>
              <a:rPr lang="nl-NL" dirty="0" err="1"/>
              <a:t>gzip</a:t>
            </a:r>
            <a:r>
              <a:rPr lang="nl-NL" dirty="0"/>
              <a:t>, bz2 </a:t>
            </a:r>
            <a:r>
              <a:rPr lang="nl-NL" dirty="0" err="1"/>
              <a:t>and</a:t>
            </a:r>
            <a:r>
              <a:rPr lang="nl-NL" dirty="0"/>
              <a:t> </a:t>
            </a:r>
            <a:r>
              <a:rPr lang="nl-NL" dirty="0" err="1"/>
              <a:t>lzma</a:t>
            </a:r>
            <a:r>
              <a:rPr lang="nl-NL" dirty="0"/>
              <a:t> </a:t>
            </a:r>
            <a:r>
              <a:rPr lang="nl-NL" dirty="0" err="1"/>
              <a:t>compression</a:t>
            </a:r>
            <a:r>
              <a:rPr lang="nl-NL" dirty="0"/>
              <a:t>.</a:t>
            </a:r>
          </a:p>
        </p:txBody>
      </p:sp>
      <p:sp>
        <p:nvSpPr>
          <p:cNvPr id="5" name="Rechthoek 4">
            <a:extLst>
              <a:ext uri="{FF2B5EF4-FFF2-40B4-BE49-F238E27FC236}">
                <a16:creationId xmlns:a16="http://schemas.microsoft.com/office/drawing/2014/main" id="{11C33A3F-BAA1-F540-A796-1956C752C20A}"/>
              </a:ext>
            </a:extLst>
          </p:cNvPr>
          <p:cNvSpPr/>
          <p:nvPr/>
        </p:nvSpPr>
        <p:spPr>
          <a:xfrm>
            <a:off x="575815" y="5868069"/>
            <a:ext cx="8928991" cy="1323439"/>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tarfile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t = </a:t>
            </a:r>
            <a:r>
              <a:rPr lang="nl-NL" sz="1600" b="1" dirty="0" err="1">
                <a:solidFill>
                  <a:srgbClr val="000000"/>
                </a:solidFill>
                <a:latin typeface="Menlo" panose="020B0609030804020204" pitchFamily="49" charset="0"/>
              </a:rPr>
              <a:t>tarfile.open</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example.tar.gz</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'r'</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a:solidFill>
                  <a:srgbClr val="A31515"/>
                </a:solidFill>
                <a:latin typeface="Menlo" panose="020B0609030804020204" pitchFamily="49" charset="0"/>
              </a:rPr>
              <a:t>"Files in TAR file:"</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err="1">
                <a:solidFill>
                  <a:srgbClr val="000000"/>
                </a:solidFill>
                <a:latin typeface="Menlo" panose="020B0609030804020204" pitchFamily="49" charset="0"/>
              </a:rPr>
              <a:t>t.getnames</a:t>
            </a:r>
            <a:r>
              <a:rPr lang="nl-NL" sz="1600" b="1" dirty="0">
                <a:solidFill>
                  <a:srgbClr val="000000"/>
                </a:solidFill>
                <a:latin typeface="Menlo" panose="020B0609030804020204" pitchFamily="49" charset="0"/>
              </a:rPr>
              <a:t>())</a:t>
            </a:r>
            <a:endParaRPr lang="nl-NL" sz="16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4532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E4A76-94C4-155C-66C9-6F2764A35C16}"/>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FF531E6F-5CFF-7C90-8DF7-F80C7D7170F6}"/>
              </a:ext>
            </a:extLst>
          </p:cNvPr>
          <p:cNvSpPr>
            <a:spLocks noGrp="1"/>
          </p:cNvSpPr>
          <p:nvPr>
            <p:ph idx="1"/>
          </p:nvPr>
        </p:nvSpPr>
        <p:spPr/>
        <p:txBody>
          <a:bodyPr/>
          <a:lstStyle/>
          <a:p>
            <a:r>
              <a:rPr lang="nl-NL" dirty="0"/>
              <a:t>DemoAsyncio.py</a:t>
            </a:r>
          </a:p>
          <a:p>
            <a:r>
              <a:rPr lang="nl-NL" dirty="0"/>
              <a:t>DemoDocstring.py</a:t>
            </a:r>
          </a:p>
          <a:p>
            <a:r>
              <a:rPr lang="nl-NL" dirty="0"/>
              <a:t>DemoDocstringPPT.py</a:t>
            </a:r>
          </a:p>
          <a:p>
            <a:r>
              <a:rPr lang="nl-NL" dirty="0"/>
              <a:t>DemoSubprocess.py</a:t>
            </a:r>
          </a:p>
          <a:p>
            <a:r>
              <a:rPr lang="nl-NL" dirty="0"/>
              <a:t>DemoThreading.py</a:t>
            </a:r>
          </a:p>
          <a:p>
            <a:endParaRPr lang="nl-NL" dirty="0"/>
          </a:p>
          <a:p>
            <a:endParaRPr lang="nl-NL" dirty="0"/>
          </a:p>
        </p:txBody>
      </p:sp>
    </p:spTree>
    <p:extLst>
      <p:ext uri="{BB962C8B-B14F-4D97-AF65-F5344CB8AC3E}">
        <p14:creationId xmlns:p14="http://schemas.microsoft.com/office/powerpoint/2010/main" val="184229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4B03F-8463-9548-A073-914C8B4001ED}"/>
              </a:ext>
            </a:extLst>
          </p:cNvPr>
          <p:cNvSpPr>
            <a:spLocks noGrp="1"/>
          </p:cNvSpPr>
          <p:nvPr>
            <p:ph type="title"/>
          </p:nvPr>
        </p:nvSpPr>
        <p:spPr/>
        <p:txBody>
          <a:bodyPr/>
          <a:lstStyle/>
          <a:p>
            <a:r>
              <a:rPr lang="nl-NL" dirty="0"/>
              <a:t>Read a CSV file</a:t>
            </a:r>
          </a:p>
        </p:txBody>
      </p:sp>
      <p:sp>
        <p:nvSpPr>
          <p:cNvPr id="3" name="Tijdelijke aanduiding voor inhoud 2">
            <a:extLst>
              <a:ext uri="{FF2B5EF4-FFF2-40B4-BE49-F238E27FC236}">
                <a16:creationId xmlns:a16="http://schemas.microsoft.com/office/drawing/2014/main" id="{BCB947EE-7C7E-AB4D-8014-66946B1DCA9E}"/>
              </a:ext>
            </a:extLst>
          </p:cNvPr>
          <p:cNvSpPr>
            <a:spLocks noGrp="1"/>
          </p:cNvSpPr>
          <p:nvPr>
            <p:ph idx="1"/>
          </p:nvPr>
        </p:nvSpPr>
        <p:spPr/>
        <p:txBody>
          <a:bodyPr/>
          <a:lstStyle/>
          <a:p>
            <a:pPr marL="0" indent="0">
              <a:buNone/>
            </a:pPr>
            <a:r>
              <a:rPr lang="nl-NL" dirty="0"/>
              <a:t>Filter </a:t>
            </a:r>
            <a:r>
              <a:rPr lang="nl-NL" dirty="0" err="1"/>
              <a:t>lines</a:t>
            </a:r>
            <a:r>
              <a:rPr lang="nl-NL" dirty="0"/>
              <a:t> </a:t>
            </a:r>
            <a:r>
              <a:rPr lang="nl-NL" dirty="0" err="1"/>
              <a:t>from</a:t>
            </a:r>
            <a:r>
              <a:rPr lang="nl-NL" dirty="0"/>
              <a:t> a CSV file</a:t>
            </a:r>
          </a:p>
          <a:p>
            <a:pPr marL="0" indent="0">
              <a:buNone/>
            </a:pPr>
            <a:endParaRPr lang="nl-NL" dirty="0"/>
          </a:p>
          <a:p>
            <a:pPr marL="0" indent="0">
              <a:buNone/>
            </a:pPr>
            <a:r>
              <a:rPr lang="nl-NL" dirty="0"/>
              <a:t>Tips:</a:t>
            </a:r>
          </a:p>
          <a:p>
            <a:r>
              <a:rPr lang="nl-NL" dirty="0"/>
              <a:t>Get </a:t>
            </a:r>
            <a:r>
              <a:rPr lang="nl-NL" dirty="0" err="1"/>
              <a:t>the</a:t>
            </a:r>
            <a:r>
              <a:rPr lang="nl-NL" dirty="0"/>
              <a:t> ca-500.csv file</a:t>
            </a:r>
          </a:p>
          <a:p>
            <a:r>
              <a:rPr lang="nl-NL" dirty="0"/>
              <a:t>Open </a:t>
            </a:r>
            <a:r>
              <a:rPr lang="nl-NL" dirty="0" err="1"/>
              <a:t>the</a:t>
            </a:r>
            <a:r>
              <a:rPr lang="nl-NL" dirty="0"/>
              <a:t> file </a:t>
            </a:r>
            <a:r>
              <a:rPr lang="nl-NL" dirty="0" err="1"/>
              <a:t>within</a:t>
            </a:r>
            <a:r>
              <a:rPr lang="nl-NL" dirty="0"/>
              <a:t> a context manager </a:t>
            </a:r>
            <a:r>
              <a:rPr lang="nl-NL" dirty="0" err="1"/>
              <a:t>with</a:t>
            </a:r>
            <a:r>
              <a:rPr lang="nl-NL" dirty="0"/>
              <a:t> </a:t>
            </a:r>
            <a:r>
              <a:rPr lang="nl-NL" dirty="0" err="1"/>
              <a:t>the</a:t>
            </a:r>
            <a:r>
              <a:rPr lang="nl-NL" dirty="0"/>
              <a:t> </a:t>
            </a:r>
            <a:r>
              <a:rPr lang="nl-NL" dirty="0" err="1"/>
              <a:t>keyword</a:t>
            </a:r>
            <a:r>
              <a:rPr lang="nl-NL" dirty="0"/>
              <a:t> </a:t>
            </a:r>
            <a:r>
              <a:rPr lang="nl-NL" b="1" dirty="0" err="1"/>
              <a:t>with</a:t>
            </a:r>
            <a:endParaRPr lang="nl-NL" b="1" dirty="0"/>
          </a:p>
          <a:p>
            <a:r>
              <a:rPr lang="nl-NL" dirty="0"/>
              <a:t>Read </a:t>
            </a:r>
            <a:r>
              <a:rPr lang="nl-NL" dirty="0" err="1"/>
              <a:t>the</a:t>
            </a:r>
            <a:r>
              <a:rPr lang="nl-NL" dirty="0"/>
              <a:t> first line. The header.</a:t>
            </a:r>
          </a:p>
          <a:p>
            <a:r>
              <a:rPr lang="nl-NL" dirty="0"/>
              <a:t>In a </a:t>
            </a:r>
            <a:r>
              <a:rPr lang="nl-NL" dirty="0" err="1"/>
              <a:t>for</a:t>
            </a:r>
            <a:r>
              <a:rPr lang="nl-NL" dirty="0"/>
              <a:t> loop </a:t>
            </a:r>
            <a:r>
              <a:rPr lang="nl-NL" dirty="0" err="1"/>
              <a:t>through</a:t>
            </a:r>
            <a:r>
              <a:rPr lang="nl-NL" dirty="0"/>
              <a:t> </a:t>
            </a:r>
            <a:r>
              <a:rPr lang="nl-NL" dirty="0" err="1"/>
              <a:t>all</a:t>
            </a:r>
            <a:r>
              <a:rPr lang="nl-NL" dirty="0"/>
              <a:t> </a:t>
            </a:r>
            <a:r>
              <a:rPr lang="nl-NL" dirty="0" err="1"/>
              <a:t>lines</a:t>
            </a:r>
            <a:r>
              <a:rPr lang="nl-NL" dirty="0"/>
              <a:t>.</a:t>
            </a:r>
          </a:p>
          <a:p>
            <a:r>
              <a:rPr lang="nl-NL" dirty="0"/>
              <a:t>For </a:t>
            </a:r>
            <a:r>
              <a:rPr lang="nl-NL" dirty="0" err="1"/>
              <a:t>each</a:t>
            </a:r>
            <a:r>
              <a:rPr lang="nl-NL" dirty="0"/>
              <a:t> line strip </a:t>
            </a:r>
            <a:r>
              <a:rPr lang="nl-NL" dirty="0" err="1"/>
              <a:t>the</a:t>
            </a:r>
            <a:r>
              <a:rPr lang="nl-NL" dirty="0"/>
              <a:t> </a:t>
            </a:r>
            <a:r>
              <a:rPr lang="nl-NL" dirty="0" err="1"/>
              <a:t>newline</a:t>
            </a:r>
            <a:r>
              <a:rPr lang="nl-NL" dirty="0"/>
              <a:t> </a:t>
            </a:r>
            <a:r>
              <a:rPr lang="nl-NL" dirty="0" err="1"/>
              <a:t>character</a:t>
            </a:r>
            <a:r>
              <a:rPr lang="nl-NL" dirty="0"/>
              <a:t> </a:t>
            </a:r>
            <a:r>
              <a:rPr lang="nl-NL" dirty="0" err="1"/>
              <a:t>from</a:t>
            </a:r>
            <a:r>
              <a:rPr lang="nl-NL" dirty="0"/>
              <a:t> </a:t>
            </a:r>
            <a:r>
              <a:rPr lang="nl-NL" dirty="0" err="1"/>
              <a:t>the</a:t>
            </a:r>
            <a:r>
              <a:rPr lang="nl-NL" dirty="0"/>
              <a:t> end </a:t>
            </a:r>
            <a:r>
              <a:rPr lang="nl-NL" dirty="0" err="1"/>
              <a:t>with</a:t>
            </a:r>
            <a:r>
              <a:rPr lang="nl-NL" dirty="0"/>
              <a:t> </a:t>
            </a:r>
            <a:r>
              <a:rPr lang="nl-NL" b="1" dirty="0"/>
              <a:t>strip</a:t>
            </a:r>
          </a:p>
          <a:p>
            <a:r>
              <a:rPr lang="nl-NL" dirty="0"/>
              <a:t>Split </a:t>
            </a:r>
            <a:r>
              <a:rPr lang="nl-NL" dirty="0" err="1"/>
              <a:t>the</a:t>
            </a:r>
            <a:r>
              <a:rPr lang="nl-NL" dirty="0"/>
              <a:t> line </a:t>
            </a:r>
            <a:r>
              <a:rPr lang="nl-NL" dirty="0" err="1"/>
              <a:t>into</a:t>
            </a:r>
            <a:r>
              <a:rPr lang="nl-NL" dirty="0"/>
              <a:t> a list of </a:t>
            </a:r>
            <a:r>
              <a:rPr lang="nl-NL" dirty="0" err="1"/>
              <a:t>values</a:t>
            </a:r>
            <a:r>
              <a:rPr lang="nl-NL" dirty="0"/>
              <a:t> </a:t>
            </a:r>
            <a:r>
              <a:rPr lang="nl-NL" dirty="0" err="1"/>
              <a:t>with</a:t>
            </a:r>
            <a:r>
              <a:rPr lang="nl-NL" dirty="0"/>
              <a:t> </a:t>
            </a:r>
            <a:r>
              <a:rPr lang="nl-NL" b="1" dirty="0"/>
              <a:t>split</a:t>
            </a:r>
          </a:p>
          <a:p>
            <a:r>
              <a:rPr lang="nl-NL" dirty="0" err="1"/>
              <a:t>Only</a:t>
            </a:r>
            <a:r>
              <a:rPr lang="nl-NL" dirty="0"/>
              <a:t> select </a:t>
            </a:r>
            <a:r>
              <a:rPr lang="nl-NL" dirty="0" err="1"/>
              <a:t>lines</a:t>
            </a:r>
            <a:r>
              <a:rPr lang="nl-NL" dirty="0"/>
              <a:t> </a:t>
            </a:r>
            <a:r>
              <a:rPr lang="nl-NL" dirty="0" err="1"/>
              <a:t>with</a:t>
            </a:r>
            <a:r>
              <a:rPr lang="nl-NL" dirty="0"/>
              <a:t> </a:t>
            </a:r>
            <a:r>
              <a:rPr lang="nl-NL" dirty="0" err="1"/>
              <a:t>city</a:t>
            </a:r>
            <a:r>
              <a:rPr lang="nl-NL" dirty="0"/>
              <a:t> 'Montreal'</a:t>
            </a:r>
          </a:p>
          <a:p>
            <a:r>
              <a:rPr lang="nl-NL" dirty="0"/>
              <a:t>Print </a:t>
            </a:r>
            <a:r>
              <a:rPr lang="nl-NL" dirty="0" err="1"/>
              <a:t>firstname</a:t>
            </a:r>
            <a:r>
              <a:rPr lang="nl-NL" dirty="0"/>
              <a:t>, </a:t>
            </a:r>
            <a:r>
              <a:rPr lang="nl-NL" dirty="0" err="1"/>
              <a:t>lastname</a:t>
            </a:r>
            <a:r>
              <a:rPr lang="nl-NL" dirty="0"/>
              <a:t>, </a:t>
            </a:r>
            <a:r>
              <a:rPr lang="nl-NL" dirty="0" err="1"/>
              <a:t>city</a:t>
            </a:r>
            <a:r>
              <a:rPr lang="nl-NL" dirty="0"/>
              <a:t> </a:t>
            </a:r>
            <a:r>
              <a:rPr lang="nl-NL" dirty="0" err="1"/>
              <a:t>and</a:t>
            </a:r>
            <a:r>
              <a:rPr lang="nl-NL" dirty="0"/>
              <a:t> email</a:t>
            </a:r>
          </a:p>
          <a:p>
            <a:endParaRPr lang="nl-NL" dirty="0"/>
          </a:p>
        </p:txBody>
      </p:sp>
      <p:sp>
        <p:nvSpPr>
          <p:cNvPr id="4" name="Tekstvak 3">
            <a:extLst>
              <a:ext uri="{FF2B5EF4-FFF2-40B4-BE49-F238E27FC236}">
                <a16:creationId xmlns:a16="http://schemas.microsoft.com/office/drawing/2014/main" id="{D694A698-D135-A846-90D7-F996DD45FB11}"/>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1</a:t>
            </a:r>
            <a:r>
              <a:rPr lang="nl-NL" dirty="0">
                <a:solidFill>
                  <a:schemeClr val="bg2">
                    <a:lumMod val="50000"/>
                  </a:schemeClr>
                </a:solidFill>
                <a:latin typeface="+mn-lt"/>
              </a:rPr>
              <a:t>.2</a:t>
            </a:r>
          </a:p>
        </p:txBody>
      </p:sp>
    </p:spTree>
    <p:extLst>
      <p:ext uri="{BB962C8B-B14F-4D97-AF65-F5344CB8AC3E}">
        <p14:creationId xmlns:p14="http://schemas.microsoft.com/office/powerpoint/2010/main" val="5031612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2"/>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sz="2000" dirty="0"/>
              <a:t>The official third-party software repository for the Python programming language</a:t>
            </a:r>
          </a:p>
          <a:p>
            <a:r>
              <a:rPr lang="en-US" sz="2000" dirty="0"/>
              <a:t>The Python Package Index is a repository of software for the Python programming language. There are currently &gt; </a:t>
            </a:r>
            <a:r>
              <a:rPr lang="fi-FI" b="1" dirty="0"/>
              <a:t>3</a:t>
            </a:r>
            <a:r>
              <a:rPr lang="fi-FI" sz="2000" b="1" dirty="0"/>
              <a:t>00000 </a:t>
            </a:r>
            <a:r>
              <a:rPr lang="en-US" sz="2000" dirty="0"/>
              <a:t>packages.</a:t>
            </a:r>
          </a:p>
          <a:p>
            <a:r>
              <a:rPr lang="en-US" sz="2000" dirty="0"/>
              <a:t>Install packages with the </a:t>
            </a:r>
            <a:r>
              <a:rPr lang="en-US" sz="2000" b="1" dirty="0"/>
              <a:t>pip</a:t>
            </a:r>
            <a:r>
              <a:rPr lang="en-US" sz="2000" dirty="0"/>
              <a:t> command.</a:t>
            </a:r>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
        <p:nvSpPr>
          <p:cNvPr id="5" name="Tijdelijke aanduiding voor inhoud 3"/>
          <p:cNvSpPr txBox="1">
            <a:spLocks/>
          </p:cNvSpPr>
          <p:nvPr/>
        </p:nvSpPr>
        <p:spPr>
          <a:xfrm>
            <a:off x="6038296" y="3491805"/>
            <a:ext cx="3477218" cy="335476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dirty="0">
                <a:latin typeface="+mn-lt"/>
                <a:cs typeface="Courier New" panose="02070309020205020404" pitchFamily="49" charset="0"/>
              </a:rPr>
              <a:t>pip list</a:t>
            </a:r>
          </a:p>
          <a:p>
            <a:pPr marL="0" indent="0">
              <a:buNone/>
            </a:pPr>
            <a:r>
              <a:rPr lang="nl-NL" sz="2000" dirty="0">
                <a:latin typeface="+mn-lt"/>
                <a:cs typeface="Courier New" panose="02070309020205020404" pitchFamily="49" charset="0"/>
              </a:rPr>
              <a:t>pip search</a:t>
            </a:r>
          </a:p>
          <a:p>
            <a:pPr marL="0" indent="0">
              <a:buNone/>
            </a:pP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numpy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scipy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matplotlib</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pandas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requests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pyodbc</a:t>
            </a:r>
            <a:endParaRPr lang="nl-NL" sz="2000" dirty="0">
              <a:latin typeface="+mn-lt"/>
              <a:cs typeface="Courier New" panose="02070309020205020404" pitchFamily="49" charset="0"/>
            </a:endParaRPr>
          </a:p>
        </p:txBody>
      </p:sp>
    </p:spTree>
    <p:extLst>
      <p:ext uri="{BB962C8B-B14F-4D97-AF65-F5344CB8AC3E}">
        <p14:creationId xmlns:p14="http://schemas.microsoft.com/office/powerpoint/2010/main" val="291266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2800" b="0" dirty="0" err="1"/>
              <a:t>pyodbc</a:t>
            </a:r>
            <a:r>
              <a:rPr lang="nl-NL" sz="2800" b="0" dirty="0"/>
              <a:t> - </a:t>
            </a:r>
            <a:r>
              <a:rPr lang="nl-NL" sz="2800" b="0" dirty="0" err="1"/>
              <a:t>A</a:t>
            </a:r>
            <a:r>
              <a:rPr lang="nl-NL" sz="2800" dirty="0" err="1"/>
              <a:t>ccessing</a:t>
            </a:r>
            <a:r>
              <a:rPr lang="nl-NL" sz="2800" dirty="0"/>
              <a:t> ODBC databases</a:t>
            </a:r>
            <a:endParaRPr lang="nl-NL" sz="2800" b="0" dirty="0"/>
          </a:p>
        </p:txBody>
      </p:sp>
      <p:sp>
        <p:nvSpPr>
          <p:cNvPr id="5" name="Tijdelijke aanduiding voor inhoud 3"/>
          <p:cNvSpPr txBox="1">
            <a:spLocks/>
          </p:cNvSpPr>
          <p:nvPr/>
        </p:nvSpPr>
        <p:spPr>
          <a:xfrm>
            <a:off x="568875" y="1863671"/>
            <a:ext cx="8928990" cy="535531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nl-NL" dirty="0"/>
              <a:t>import </a:t>
            </a:r>
            <a:r>
              <a:rPr lang="nl-NL" dirty="0" err="1"/>
              <a:t>pyodbc</a:t>
            </a:r>
            <a:endParaRPr lang="nl-NL" dirty="0"/>
          </a:p>
          <a:p>
            <a:endParaRPr lang="nl-NL" dirty="0"/>
          </a:p>
          <a:p>
            <a:r>
              <a:rPr lang="nl-NL" dirty="0" err="1"/>
              <a:t>conn</a:t>
            </a:r>
            <a:r>
              <a:rPr lang="nl-NL" dirty="0"/>
              <a:t> = </a:t>
            </a:r>
            <a:r>
              <a:rPr lang="nl-NL" dirty="0" err="1"/>
              <a:t>pyodbc.connect</a:t>
            </a:r>
            <a:r>
              <a:rPr lang="nl-NL" dirty="0"/>
              <a:t>(</a:t>
            </a:r>
          </a:p>
          <a:p>
            <a:r>
              <a:rPr lang="nl-NL" dirty="0"/>
              <a:t>    'DRIVER={SQL Server};'</a:t>
            </a:r>
          </a:p>
          <a:p>
            <a:r>
              <a:rPr lang="nl-NL" dirty="0"/>
              <a:t>    'SERVER=</a:t>
            </a:r>
            <a:r>
              <a:rPr lang="nl-NL" dirty="0" err="1"/>
              <a:t>localhost</a:t>
            </a:r>
            <a:r>
              <a:rPr lang="nl-NL" dirty="0"/>
              <a:t>\SQLEXPRESS;'</a:t>
            </a:r>
          </a:p>
          <a:p>
            <a:r>
              <a:rPr lang="nl-NL" dirty="0"/>
              <a:t>    'DATABASE=mijndatabase;'</a:t>
            </a:r>
          </a:p>
          <a:p>
            <a:r>
              <a:rPr lang="nl-NL" dirty="0"/>
              <a:t>    'UID=username; PWD=pa55w0rd')</a:t>
            </a:r>
          </a:p>
          <a:p>
            <a:r>
              <a:rPr lang="nl-NL" dirty="0"/>
              <a:t> </a:t>
            </a:r>
          </a:p>
          <a:p>
            <a:r>
              <a:rPr lang="nl-NL" dirty="0" err="1"/>
              <a:t>sql</a:t>
            </a:r>
            <a:r>
              <a:rPr lang="nl-NL" dirty="0"/>
              <a:t> = 'SELECT </a:t>
            </a:r>
            <a:r>
              <a:rPr lang="nl-NL" dirty="0" err="1"/>
              <a:t>customers</a:t>
            </a:r>
            <a:r>
              <a:rPr lang="nl-NL" dirty="0"/>
              <a:t>.* FROM </a:t>
            </a:r>
            <a:r>
              <a:rPr lang="nl-NL" dirty="0" err="1"/>
              <a:t>customers</a:t>
            </a:r>
            <a:r>
              <a:rPr lang="nl-NL" dirty="0"/>
              <a:t>'</a:t>
            </a:r>
          </a:p>
          <a:p>
            <a:endParaRPr lang="nl-NL" dirty="0"/>
          </a:p>
          <a:p>
            <a:r>
              <a:rPr lang="nl-NL" dirty="0"/>
              <a:t>cursor = </a:t>
            </a:r>
            <a:r>
              <a:rPr lang="nl-NL" dirty="0" err="1"/>
              <a:t>conn.cursor</a:t>
            </a:r>
            <a:r>
              <a:rPr lang="nl-NL" dirty="0"/>
              <a:t>()</a:t>
            </a:r>
          </a:p>
          <a:p>
            <a:r>
              <a:rPr lang="nl-NL" dirty="0" err="1"/>
              <a:t>for</a:t>
            </a:r>
            <a:r>
              <a:rPr lang="nl-NL" dirty="0"/>
              <a:t> </a:t>
            </a:r>
            <a:r>
              <a:rPr lang="nl-NL" dirty="0" err="1"/>
              <a:t>row</a:t>
            </a:r>
            <a:r>
              <a:rPr lang="nl-NL" dirty="0"/>
              <a:t> in </a:t>
            </a:r>
            <a:r>
              <a:rPr lang="nl-NL" dirty="0" err="1"/>
              <a:t>cursor.execute</a:t>
            </a:r>
            <a:r>
              <a:rPr lang="nl-NL" dirty="0"/>
              <a:t>(</a:t>
            </a:r>
            <a:r>
              <a:rPr lang="nl-NL" dirty="0" err="1"/>
              <a:t>sql</a:t>
            </a:r>
            <a:r>
              <a:rPr lang="nl-NL" dirty="0"/>
              <a:t>):</a:t>
            </a:r>
          </a:p>
          <a:p>
            <a:r>
              <a:rPr lang="nl-NL" dirty="0"/>
              <a:t>    print("{}, {}".format(</a:t>
            </a:r>
            <a:r>
              <a:rPr lang="nl-NL" dirty="0" err="1"/>
              <a:t>row.name</a:t>
            </a:r>
            <a:r>
              <a:rPr lang="nl-NL" dirty="0"/>
              <a:t>, </a:t>
            </a:r>
            <a:r>
              <a:rPr lang="nl-NL" dirty="0" err="1"/>
              <a:t>row.residence</a:t>
            </a:r>
            <a:r>
              <a:rPr lang="nl-NL" dirty="0"/>
              <a:t>)</a:t>
            </a:r>
          </a:p>
          <a:p>
            <a:r>
              <a:rPr lang="nl-NL" dirty="0"/>
              <a:t> </a:t>
            </a:r>
          </a:p>
          <a:p>
            <a:r>
              <a:rPr lang="nl-NL" dirty="0" err="1"/>
              <a:t>cursor.close</a:t>
            </a:r>
            <a:r>
              <a:rPr lang="nl-NL" dirty="0"/>
              <a:t>()</a:t>
            </a:r>
          </a:p>
          <a:p>
            <a:r>
              <a:rPr lang="nl-NL" dirty="0" err="1"/>
              <a:t>conn.close</a:t>
            </a:r>
            <a:r>
              <a:rPr lang="nl-NL" dirty="0"/>
              <a:t>()</a:t>
            </a:r>
          </a:p>
        </p:txBody>
      </p:sp>
      <p:sp>
        <p:nvSpPr>
          <p:cNvPr id="2" name="Tekstvak 1"/>
          <p:cNvSpPr txBox="1"/>
          <p:nvPr/>
        </p:nvSpPr>
        <p:spPr>
          <a:xfrm rot="946101">
            <a:off x="3643963" y="2380056"/>
            <a:ext cx="6217220" cy="653441"/>
          </a:xfrm>
          <a:prstGeom prst="rect">
            <a:avLst/>
          </a:prstGeom>
          <a:solidFill>
            <a:srgbClr val="0070C0"/>
          </a:solidFill>
        </p:spPr>
        <p:txBody>
          <a:bodyPr wrap="none" rtlCol="0" anchor="ctr" anchorCtr="0">
            <a:noAutofit/>
          </a:bodyPr>
          <a:lstStyle/>
          <a:p>
            <a:pPr algn="ctr"/>
            <a:r>
              <a:rPr lang="nl-NL" b="1" dirty="0"/>
              <a:t>PEP 249 -- Python Database API </a:t>
            </a:r>
            <a:r>
              <a:rPr lang="nl-NL" b="1" dirty="0" err="1"/>
              <a:t>Specification</a:t>
            </a:r>
            <a:r>
              <a:rPr lang="nl-NL" b="1" dirty="0"/>
              <a:t> v2.0</a:t>
            </a:r>
          </a:p>
        </p:txBody>
      </p:sp>
    </p:spTree>
    <p:extLst>
      <p:ext uri="{BB962C8B-B14F-4D97-AF65-F5344CB8AC3E}">
        <p14:creationId xmlns:p14="http://schemas.microsoft.com/office/powerpoint/2010/main" val="890745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00BAF9-D37F-F44D-B5D9-60C6A6B93968}"/>
              </a:ext>
            </a:extLst>
          </p:cNvPr>
          <p:cNvSpPr>
            <a:spLocks noGrp="1"/>
          </p:cNvSpPr>
          <p:nvPr>
            <p:ph type="title"/>
          </p:nvPr>
        </p:nvSpPr>
        <p:spPr/>
        <p:txBody>
          <a:bodyPr/>
          <a:lstStyle/>
          <a:p>
            <a:r>
              <a:rPr lang="nl-NL" dirty="0"/>
              <a:t>Get </a:t>
            </a:r>
            <a:r>
              <a:rPr lang="nl-NL" dirty="0" err="1"/>
              <a:t>the</a:t>
            </a:r>
            <a:r>
              <a:rPr lang="nl-NL" dirty="0"/>
              <a:t> </a:t>
            </a:r>
            <a:r>
              <a:rPr lang="nl-NL" dirty="0" err="1"/>
              <a:t>weather</a:t>
            </a:r>
            <a:r>
              <a:rPr lang="nl-NL" dirty="0"/>
              <a:t> in New York</a:t>
            </a:r>
          </a:p>
        </p:txBody>
      </p:sp>
      <p:sp>
        <p:nvSpPr>
          <p:cNvPr id="2" name="Tijdelijke aanduiding voor inhoud 1">
            <a:extLst>
              <a:ext uri="{FF2B5EF4-FFF2-40B4-BE49-F238E27FC236}">
                <a16:creationId xmlns:a16="http://schemas.microsoft.com/office/drawing/2014/main" id="{480C69A4-118F-E44D-B979-7BECBC743D10}"/>
              </a:ext>
            </a:extLst>
          </p:cNvPr>
          <p:cNvSpPr>
            <a:spLocks noGrp="1"/>
          </p:cNvSpPr>
          <p:nvPr>
            <p:ph idx="1"/>
          </p:nvPr>
        </p:nvSpPr>
        <p:spPr/>
        <p:txBody>
          <a:bodyPr>
            <a:noAutofit/>
          </a:bodyPr>
          <a:lstStyle/>
          <a:p>
            <a:pPr marL="0" indent="0">
              <a:buNone/>
            </a:pPr>
            <a:r>
              <a:rPr lang="nl-NL" dirty="0" err="1">
                <a:latin typeface="+mn-lt"/>
              </a:rPr>
              <a:t>Use</a:t>
            </a:r>
            <a:r>
              <a:rPr lang="nl-NL" dirty="0">
                <a:latin typeface="+mn-lt"/>
              </a:rPr>
              <a:t> </a:t>
            </a:r>
            <a:r>
              <a:rPr lang="nl-NL" dirty="0" err="1">
                <a:latin typeface="+mn-lt"/>
              </a:rPr>
              <a:t>requests</a:t>
            </a:r>
            <a:r>
              <a:rPr lang="nl-NL" dirty="0">
                <a:latin typeface="+mn-lt"/>
              </a:rPr>
              <a:t> </a:t>
            </a:r>
            <a:r>
              <a:rPr lang="nl-NL" dirty="0" err="1">
                <a:latin typeface="+mn-lt"/>
              </a:rPr>
              <a:t>to</a:t>
            </a:r>
            <a:r>
              <a:rPr lang="nl-NL" dirty="0">
                <a:latin typeface="+mn-lt"/>
              </a:rPr>
              <a:t> query </a:t>
            </a:r>
            <a:r>
              <a:rPr lang="nl-NL" dirty="0" err="1">
                <a:latin typeface="+mn-lt"/>
              </a:rPr>
              <a:t>openweathermap.org</a:t>
            </a:r>
            <a:r>
              <a:rPr lang="nl-NL" dirty="0">
                <a:latin typeface="+mn-lt"/>
              </a:rPr>
              <a:t> </a:t>
            </a:r>
            <a:r>
              <a:rPr lang="nl-NL" dirty="0" err="1">
                <a:latin typeface="+mn-lt"/>
              </a:rPr>
              <a:t>for</a:t>
            </a:r>
            <a:r>
              <a:rPr lang="nl-NL" dirty="0">
                <a:latin typeface="+mn-lt"/>
              </a:rPr>
              <a:t> </a:t>
            </a:r>
            <a:r>
              <a:rPr lang="nl-NL" dirty="0" err="1">
                <a:latin typeface="+mn-lt"/>
              </a:rPr>
              <a:t>the</a:t>
            </a:r>
            <a:r>
              <a:rPr lang="nl-NL" dirty="0">
                <a:latin typeface="+mn-lt"/>
              </a:rPr>
              <a:t> </a:t>
            </a:r>
            <a:r>
              <a:rPr lang="nl-NL" dirty="0" err="1">
                <a:latin typeface="+mn-lt"/>
              </a:rPr>
              <a:t>weather</a:t>
            </a:r>
            <a:r>
              <a:rPr lang="nl-NL" dirty="0">
                <a:latin typeface="+mn-lt"/>
              </a:rPr>
              <a:t> in a </a:t>
            </a:r>
            <a:r>
              <a:rPr lang="nl-NL" dirty="0" err="1">
                <a:latin typeface="+mn-lt"/>
              </a:rPr>
              <a:t>specified</a:t>
            </a:r>
            <a:r>
              <a:rPr lang="nl-NL" dirty="0">
                <a:latin typeface="+mn-lt"/>
              </a:rPr>
              <a:t> </a:t>
            </a:r>
            <a:r>
              <a:rPr lang="nl-NL" dirty="0" err="1">
                <a:latin typeface="+mn-lt"/>
              </a:rPr>
              <a:t>city</a:t>
            </a:r>
            <a:r>
              <a:rPr lang="nl-NL" dirty="0">
                <a:latin typeface="+mn-lt"/>
              </a:rPr>
              <a:t>.</a:t>
            </a:r>
          </a:p>
          <a:p>
            <a:pPr marL="0" indent="0">
              <a:lnSpc>
                <a:spcPct val="100000"/>
              </a:lnSpc>
              <a:buNone/>
            </a:pPr>
            <a:endParaRPr lang="nl-NL" dirty="0">
              <a:latin typeface="+mn-lt"/>
            </a:endParaRPr>
          </a:p>
          <a:p>
            <a:pPr marL="0" indent="0">
              <a:lnSpc>
                <a:spcPct val="100000"/>
              </a:lnSpc>
              <a:buNone/>
            </a:pPr>
            <a:r>
              <a:rPr lang="nl-NL" dirty="0">
                <a:latin typeface="+mn-lt"/>
              </a:rPr>
              <a:t>Tips:</a:t>
            </a:r>
          </a:p>
          <a:p>
            <a:pPr>
              <a:lnSpc>
                <a:spcPct val="100000"/>
              </a:lnSpc>
            </a:pPr>
            <a:r>
              <a:rPr lang="nl-NL" dirty="0">
                <a:latin typeface="+mn-lt"/>
              </a:rPr>
              <a:t>import </a:t>
            </a:r>
            <a:r>
              <a:rPr lang="nl-NL" b="1" dirty="0" err="1">
                <a:latin typeface="+mn-lt"/>
              </a:rPr>
              <a:t>requests</a:t>
            </a:r>
            <a:endParaRPr lang="nl-NL" b="1" dirty="0">
              <a:latin typeface="+mn-lt"/>
            </a:endParaRPr>
          </a:p>
          <a:p>
            <a:pPr>
              <a:lnSpc>
                <a:spcPct val="100000"/>
              </a:lnSpc>
            </a:pPr>
            <a:r>
              <a:rPr lang="nl-NL" dirty="0" err="1">
                <a:latin typeface="+mn-lt"/>
              </a:rPr>
              <a:t>build</a:t>
            </a:r>
            <a:r>
              <a:rPr lang="nl-NL" dirty="0">
                <a:latin typeface="+mn-lt"/>
              </a:rPr>
              <a:t> </a:t>
            </a:r>
            <a:r>
              <a:rPr lang="nl-NL" dirty="0" err="1">
                <a:latin typeface="+mn-lt"/>
              </a:rPr>
              <a:t>the</a:t>
            </a:r>
            <a:r>
              <a:rPr lang="nl-NL" dirty="0">
                <a:latin typeface="+mn-lt"/>
              </a:rPr>
              <a:t> </a:t>
            </a:r>
            <a:r>
              <a:rPr lang="nl-NL" dirty="0" err="1">
                <a:latin typeface="+mn-lt"/>
              </a:rPr>
              <a:t>url</a:t>
            </a:r>
            <a:r>
              <a:rPr lang="nl-NL" dirty="0">
                <a:latin typeface="+mn-lt"/>
              </a:rPr>
              <a:t> (</a:t>
            </a:r>
            <a:r>
              <a:rPr lang="nl-NL" dirty="0" err="1">
                <a:latin typeface="+mn-lt"/>
              </a:rPr>
              <a:t>see</a:t>
            </a:r>
            <a:r>
              <a:rPr lang="nl-NL" dirty="0">
                <a:latin typeface="+mn-lt"/>
              </a:rPr>
              <a:t> </a:t>
            </a:r>
            <a:r>
              <a:rPr lang="nl-NL" dirty="0">
                <a:latin typeface="+mn-lt"/>
                <a:hlinkClick r:id="rId2"/>
              </a:rPr>
              <a:t>https://openweathermap.org/current</a:t>
            </a:r>
            <a:r>
              <a:rPr lang="nl-NL" dirty="0">
                <a:latin typeface="+mn-lt"/>
              </a:rPr>
              <a:t>)</a:t>
            </a:r>
            <a:br>
              <a:rPr lang="nl-NL" dirty="0">
                <a:latin typeface="+mn-lt"/>
              </a:rPr>
            </a:br>
            <a:r>
              <a:rPr lang="nl-NL" dirty="0">
                <a:latin typeface="+mn-lt"/>
              </a:rPr>
              <a:t>	</a:t>
            </a:r>
            <a:r>
              <a:rPr lang="nl-NL" dirty="0" err="1">
                <a:latin typeface="+mn-lt"/>
              </a:rPr>
              <a:t>use</a:t>
            </a:r>
            <a:r>
              <a:rPr lang="nl-NL" dirty="0">
                <a:latin typeface="+mn-lt"/>
              </a:rPr>
              <a:t>: </a:t>
            </a:r>
            <a:r>
              <a:rPr lang="nl-NL" b="1" dirty="0" err="1">
                <a:latin typeface="+mn-lt"/>
              </a:rPr>
              <a:t>appid</a:t>
            </a:r>
            <a:r>
              <a:rPr lang="nl-NL" b="1" dirty="0">
                <a:latin typeface="+mn-lt"/>
              </a:rPr>
              <a:t>=d1526a9039658a6f76950cff21823aff</a:t>
            </a:r>
            <a:endParaRPr lang="nl-NL" dirty="0">
              <a:latin typeface="+mn-lt"/>
            </a:endParaRPr>
          </a:p>
          <a:p>
            <a:pPr>
              <a:lnSpc>
                <a:spcPct val="100000"/>
              </a:lnSpc>
            </a:pPr>
            <a:r>
              <a:rPr lang="nl-NL" dirty="0" err="1">
                <a:latin typeface="+mn-lt"/>
              </a:rPr>
              <a:t>use</a:t>
            </a:r>
            <a:r>
              <a:rPr lang="nl-NL" dirty="0">
                <a:latin typeface="+mn-lt"/>
              </a:rPr>
              <a:t> </a:t>
            </a:r>
            <a:r>
              <a:rPr lang="nl-NL" dirty="0" err="1">
                <a:latin typeface="+mn-lt"/>
              </a:rPr>
              <a:t>the</a:t>
            </a:r>
            <a:r>
              <a:rPr lang="nl-NL" dirty="0">
                <a:latin typeface="+mn-lt"/>
              </a:rPr>
              <a:t> </a:t>
            </a:r>
            <a:r>
              <a:rPr lang="nl-NL" dirty="0" err="1">
                <a:latin typeface="+mn-lt"/>
              </a:rPr>
              <a:t>following</a:t>
            </a:r>
            <a:r>
              <a:rPr lang="nl-NL" dirty="0">
                <a:latin typeface="+mn-lt"/>
              </a:rPr>
              <a:t> code </a:t>
            </a:r>
            <a:r>
              <a:rPr lang="nl-NL" dirty="0" err="1">
                <a:latin typeface="+mn-lt"/>
              </a:rPr>
              <a:t>to</a:t>
            </a:r>
            <a:r>
              <a:rPr lang="nl-NL" dirty="0">
                <a:latin typeface="+mn-lt"/>
              </a:rPr>
              <a:t> get </a:t>
            </a:r>
            <a:r>
              <a:rPr lang="nl-NL" dirty="0" err="1">
                <a:latin typeface="+mn-lt"/>
              </a:rPr>
              <a:t>the</a:t>
            </a:r>
            <a:r>
              <a:rPr lang="nl-NL" dirty="0">
                <a:latin typeface="+mn-lt"/>
              </a:rPr>
              <a:t> response: </a:t>
            </a:r>
            <a:br>
              <a:rPr lang="nl-NL" dirty="0">
                <a:latin typeface="+mn-lt"/>
              </a:rPr>
            </a:br>
            <a:r>
              <a:rPr lang="nl-NL" b="1" dirty="0"/>
              <a:t>	response = requests.get(url)</a:t>
            </a:r>
          </a:p>
          <a:p>
            <a:pPr>
              <a:lnSpc>
                <a:spcPct val="100000"/>
              </a:lnSpc>
            </a:pPr>
            <a:r>
              <a:rPr lang="nl-NL" dirty="0" err="1">
                <a:latin typeface="+mn-lt"/>
              </a:rPr>
              <a:t>use</a:t>
            </a:r>
            <a:r>
              <a:rPr lang="nl-NL" dirty="0">
                <a:latin typeface="+mn-lt"/>
              </a:rPr>
              <a:t> </a:t>
            </a:r>
            <a:r>
              <a:rPr lang="nl-NL" dirty="0" err="1">
                <a:latin typeface="+mn-lt"/>
              </a:rPr>
              <a:t>json</a:t>
            </a:r>
            <a:r>
              <a:rPr lang="nl-NL" dirty="0">
                <a:latin typeface="+mn-lt"/>
              </a:rPr>
              <a:t> </a:t>
            </a:r>
            <a:r>
              <a:rPr lang="nl-NL" dirty="0" err="1">
                <a:latin typeface="+mn-lt"/>
              </a:rPr>
              <a:t>to</a:t>
            </a:r>
            <a:r>
              <a:rPr lang="nl-NL" dirty="0">
                <a:latin typeface="+mn-lt"/>
              </a:rPr>
              <a:t> </a:t>
            </a:r>
            <a:r>
              <a:rPr lang="nl-NL" dirty="0" err="1">
                <a:latin typeface="+mn-lt"/>
              </a:rPr>
              <a:t>decode</a:t>
            </a:r>
            <a:r>
              <a:rPr lang="nl-NL" dirty="0">
                <a:latin typeface="+mn-lt"/>
              </a:rPr>
              <a:t> </a:t>
            </a:r>
            <a:r>
              <a:rPr lang="nl-NL" dirty="0" err="1">
                <a:latin typeface="+mn-lt"/>
              </a:rPr>
              <a:t>the</a:t>
            </a:r>
            <a:r>
              <a:rPr lang="nl-NL" dirty="0">
                <a:latin typeface="+mn-lt"/>
              </a:rPr>
              <a:t> response </a:t>
            </a:r>
            <a:r>
              <a:rPr lang="nl-NL" dirty="0" err="1">
                <a:latin typeface="+mn-lt"/>
              </a:rPr>
              <a:t>into</a:t>
            </a:r>
            <a:r>
              <a:rPr lang="nl-NL" dirty="0">
                <a:latin typeface="+mn-lt"/>
              </a:rPr>
              <a:t> a Python </a:t>
            </a:r>
            <a:r>
              <a:rPr lang="nl-NL" dirty="0" err="1">
                <a:latin typeface="+mn-lt"/>
              </a:rPr>
              <a:t>dictionary</a:t>
            </a:r>
          </a:p>
          <a:p>
            <a:pPr marL="1007943" lvl="2" indent="0">
              <a:lnSpc>
                <a:spcPct val="100000"/>
              </a:lnSpc>
              <a:buNone/>
            </a:pPr>
            <a:r>
              <a:rPr lang="nl-NL" sz="2000" b="1" dirty="0"/>
              <a:t>response.</a:t>
            </a:r>
            <a:r>
              <a:rPr lang="nl-NL" sz="2000" b="1" dirty="0" err="1"/>
              <a:t>json</a:t>
            </a:r>
            <a:r>
              <a:rPr lang="nl-NL" sz="2000" b="1" dirty="0"/>
              <a:t>()</a:t>
            </a:r>
          </a:p>
          <a:p>
            <a:pPr>
              <a:lnSpc>
                <a:spcPct val="100000"/>
              </a:lnSpc>
            </a:pPr>
            <a:r>
              <a:rPr lang="nl-NL" dirty="0">
                <a:latin typeface="+mn-lt"/>
              </a:rPr>
              <a:t>get </a:t>
            </a:r>
            <a:r>
              <a:rPr lang="nl-NL" dirty="0" err="1">
                <a:latin typeface="+mn-lt"/>
              </a:rPr>
              <a:t>and</a:t>
            </a:r>
            <a:r>
              <a:rPr lang="nl-NL" dirty="0">
                <a:latin typeface="+mn-lt"/>
              </a:rPr>
              <a:t> print </a:t>
            </a:r>
            <a:r>
              <a:rPr lang="nl-NL" dirty="0" err="1">
                <a:latin typeface="+mn-lt"/>
              </a:rPr>
              <a:t>the</a:t>
            </a:r>
            <a:r>
              <a:rPr lang="nl-NL" dirty="0">
                <a:latin typeface="+mn-lt"/>
              </a:rPr>
              <a:t> </a:t>
            </a:r>
            <a:r>
              <a:rPr lang="nl-NL" dirty="0" err="1">
                <a:latin typeface="+mn-lt"/>
              </a:rPr>
              <a:t>temperature</a:t>
            </a:r>
            <a:br>
              <a:rPr lang="nl-NL" sz="1800" dirty="0"/>
            </a:br>
            <a:endParaRPr lang="nl-NL" sz="1800" dirty="0"/>
          </a:p>
        </p:txBody>
      </p:sp>
      <p:sp>
        <p:nvSpPr>
          <p:cNvPr id="4" name="Tekstvak 3">
            <a:extLst>
              <a:ext uri="{FF2B5EF4-FFF2-40B4-BE49-F238E27FC236}">
                <a16:creationId xmlns:a16="http://schemas.microsoft.com/office/drawing/2014/main" id="{242D1BAA-47EB-1FE7-9550-3FDEF6ABE776}"/>
              </a:ext>
            </a:extLst>
          </p:cNvPr>
          <p:cNvSpPr txBox="1"/>
          <p:nvPr/>
        </p:nvSpPr>
        <p:spPr>
          <a:xfrm>
            <a:off x="1944688" y="386318"/>
            <a:ext cx="2448272" cy="923330"/>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2.7</a:t>
            </a:r>
          </a:p>
          <a:p>
            <a:endParaRPr lang="nl-NL" dirty="0">
              <a:solidFill>
                <a:schemeClr val="bg2">
                  <a:lumMod val="50000"/>
                </a:schemeClr>
              </a:solidFill>
              <a:latin typeface="+mn-lt"/>
            </a:endParaRPr>
          </a:p>
          <a:p>
            <a:endParaRPr lang="nl-NL" dirty="0">
              <a:solidFill>
                <a:schemeClr val="bg2">
                  <a:lumMod val="50000"/>
                </a:schemeClr>
              </a:solidFill>
              <a:latin typeface="+mn-lt"/>
            </a:endParaRPr>
          </a:p>
        </p:txBody>
      </p:sp>
    </p:spTree>
    <p:extLst>
      <p:ext uri="{BB962C8B-B14F-4D97-AF65-F5344CB8AC3E}">
        <p14:creationId xmlns:p14="http://schemas.microsoft.com/office/powerpoint/2010/main" val="484542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sz="2000" dirty="0"/>
              <a:t>Go </a:t>
            </a:r>
            <a:r>
              <a:rPr lang="nl-NL" sz="2000" dirty="0" err="1"/>
              <a:t>to</a:t>
            </a:r>
            <a:r>
              <a:rPr lang="nl-NL" sz="2000" dirty="0"/>
              <a:t> </a:t>
            </a:r>
            <a:r>
              <a:rPr lang="nl-NL" sz="2000" dirty="0" err="1"/>
              <a:t>the</a:t>
            </a:r>
            <a:r>
              <a:rPr lang="nl-NL" sz="2000" dirty="0"/>
              <a:t> website: </a:t>
            </a:r>
            <a:r>
              <a:rPr lang="nl-NL" sz="2000" dirty="0">
                <a:hlinkClick r:id="rId2"/>
              </a:rPr>
              <a:t>https://pypi.org/</a:t>
            </a:r>
            <a:endParaRPr lang="nl-NL" sz="2000" dirty="0"/>
          </a:p>
          <a:p>
            <a:endParaRPr lang="nl-NL" dirty="0"/>
          </a:p>
          <a:p>
            <a:r>
              <a:rPr lang="nl-NL" sz="2000" dirty="0"/>
              <a:t>The trainer </a:t>
            </a:r>
            <a:r>
              <a:rPr lang="nl-NL" sz="2000" dirty="0" err="1"/>
              <a:t>will</a:t>
            </a:r>
            <a:r>
              <a:rPr lang="nl-NL" sz="2000" dirty="0"/>
              <a:t> </a:t>
            </a:r>
            <a:r>
              <a:rPr lang="nl-NL" sz="2000" dirty="0" err="1"/>
              <a:t>give</a:t>
            </a:r>
            <a:r>
              <a:rPr lang="nl-NL" sz="2000" dirty="0"/>
              <a:t> a </a:t>
            </a:r>
            <a:r>
              <a:rPr lang="nl-NL" sz="2000" dirty="0" err="1"/>
              <a:t>demonstration</a:t>
            </a:r>
            <a:r>
              <a:rPr lang="nl-NL" sz="2000" dirty="0"/>
              <a:t> </a:t>
            </a:r>
            <a:r>
              <a:rPr lang="nl-NL" sz="2000" dirty="0" err="1"/>
              <a:t>how</a:t>
            </a:r>
            <a:r>
              <a:rPr lang="nl-NL" sz="2000" dirty="0"/>
              <a:t> </a:t>
            </a:r>
            <a:r>
              <a:rPr lang="nl-NL" sz="2000" dirty="0" err="1"/>
              <a:t>to</a:t>
            </a:r>
            <a:r>
              <a:rPr lang="nl-NL" sz="2000" dirty="0"/>
              <a:t> </a:t>
            </a:r>
            <a:r>
              <a:rPr lang="nl-NL" sz="2000" dirty="0" err="1"/>
              <a:t>install</a:t>
            </a:r>
            <a:r>
              <a:rPr lang="nl-NL" sz="2000" dirty="0"/>
              <a:t> a Python Package Index.</a:t>
            </a:r>
          </a:p>
          <a:p>
            <a:endParaRPr lang="nl-NL" dirty="0"/>
          </a:p>
          <a:p>
            <a:r>
              <a:rPr lang="nl-NL" sz="2000" dirty="0" err="1"/>
              <a:t>One</a:t>
            </a:r>
            <a:r>
              <a:rPr lang="nl-NL" sz="2000" dirty="0"/>
              <a:t> of </a:t>
            </a:r>
            <a:r>
              <a:rPr lang="nl-NL" sz="2000" dirty="0" err="1"/>
              <a:t>the</a:t>
            </a:r>
            <a:r>
              <a:rPr lang="nl-NL" sz="2000" dirty="0"/>
              <a:t> </a:t>
            </a:r>
            <a:r>
              <a:rPr lang="nl-NL" sz="2000" dirty="0" err="1"/>
              <a:t>following</a:t>
            </a:r>
            <a:r>
              <a:rPr lang="nl-NL" sz="2000" dirty="0"/>
              <a:t> </a:t>
            </a:r>
            <a:r>
              <a:rPr lang="nl-NL" sz="2000" dirty="0" err="1"/>
              <a:t>examples</a:t>
            </a:r>
            <a:r>
              <a:rPr lang="nl-NL" sz="2000" dirty="0"/>
              <a:t> </a:t>
            </a:r>
            <a:r>
              <a:rPr lang="nl-NL" sz="2000" dirty="0" err="1"/>
              <a:t>can</a:t>
            </a:r>
            <a:r>
              <a:rPr lang="nl-NL" sz="2000" dirty="0"/>
              <a:t> </a:t>
            </a:r>
            <a:r>
              <a:rPr lang="nl-NL" sz="2000" dirty="0" err="1"/>
              <a:t>be</a:t>
            </a:r>
            <a:r>
              <a:rPr lang="nl-NL" sz="2000" dirty="0"/>
              <a:t> </a:t>
            </a:r>
            <a:r>
              <a:rPr lang="nl-NL" sz="2000" dirty="0" err="1"/>
              <a:t>used</a:t>
            </a:r>
            <a:r>
              <a:rPr lang="nl-NL" sz="2000" dirty="0"/>
              <a:t>:</a:t>
            </a:r>
          </a:p>
          <a:p>
            <a:pPr lvl="1"/>
            <a:r>
              <a:rPr lang="nl-NL" dirty="0"/>
              <a:t>Open </a:t>
            </a:r>
            <a:r>
              <a:rPr lang="nl-NL" dirty="0" err="1"/>
              <a:t>Weather</a:t>
            </a:r>
            <a:r>
              <a:rPr lang="nl-NL" dirty="0"/>
              <a:t> Map</a:t>
            </a:r>
          </a:p>
          <a:p>
            <a:pPr lvl="1"/>
            <a:r>
              <a:rPr lang="nl-NL" dirty="0" err="1"/>
              <a:t>Requests</a:t>
            </a:r>
            <a:endParaRPr lang="nl-NL" dirty="0"/>
          </a:p>
          <a:p>
            <a:pPr lvl="1"/>
            <a:r>
              <a:rPr lang="nl-NL" dirty="0"/>
              <a:t>HTML Converter / Generator</a:t>
            </a:r>
          </a:p>
          <a:p>
            <a:pPr lvl="1"/>
            <a:r>
              <a:rPr lang="nl-NL" dirty="0"/>
              <a:t>PDF Converter / Generator</a:t>
            </a:r>
          </a:p>
          <a:p>
            <a:pPr lvl="1"/>
            <a:r>
              <a:rPr lang="nl-NL" dirty="0"/>
              <a:t>Excel Converter </a:t>
            </a:r>
            <a:r>
              <a:rPr lang="nl-NL" dirty="0" err="1"/>
              <a:t>to</a:t>
            </a:r>
            <a:r>
              <a:rPr lang="nl-NL" dirty="0"/>
              <a:t> …</a:t>
            </a:r>
          </a:p>
          <a:p>
            <a:pPr lvl="1"/>
            <a:endParaRPr lang="nl-NL" dirty="0"/>
          </a:p>
          <a:p>
            <a:r>
              <a:rPr lang="nl-NL" dirty="0" err="1"/>
              <a:t>Can</a:t>
            </a:r>
            <a:r>
              <a:rPr lang="nl-NL" dirty="0"/>
              <a:t> </a:t>
            </a:r>
            <a:r>
              <a:rPr lang="nl-NL" dirty="0" err="1"/>
              <a:t>you</a:t>
            </a:r>
            <a:r>
              <a:rPr lang="nl-NL" dirty="0"/>
              <a:t> </a:t>
            </a:r>
            <a:r>
              <a:rPr lang="nl-NL" dirty="0" err="1"/>
              <a:t>give</a:t>
            </a:r>
            <a:r>
              <a:rPr lang="nl-NL" dirty="0"/>
              <a:t> more </a:t>
            </a:r>
            <a:r>
              <a:rPr lang="nl-NL" dirty="0" err="1"/>
              <a:t>examples</a:t>
            </a:r>
            <a:r>
              <a:rPr lang="nl-NL" dirty="0"/>
              <a:t> for </a:t>
            </a:r>
            <a:r>
              <a:rPr lang="nl-NL" dirty="0" err="1"/>
              <a:t>demonstration</a:t>
            </a:r>
            <a:r>
              <a:rPr lang="nl-NL" dirty="0"/>
              <a:t>?</a:t>
            </a:r>
            <a:endParaRPr lang="en-US" dirty="0"/>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Tree>
    <p:extLst>
      <p:ext uri="{BB962C8B-B14F-4D97-AF65-F5344CB8AC3E}">
        <p14:creationId xmlns:p14="http://schemas.microsoft.com/office/powerpoint/2010/main" val="178337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a:t>Python is </a:t>
            </a:r>
            <a:r>
              <a:rPr lang="nl-NL" dirty="0" err="1"/>
              <a:t>used</a:t>
            </a:r>
            <a:r>
              <a:rPr lang="nl-NL" dirty="0"/>
              <a:t> </a:t>
            </a:r>
            <a:r>
              <a:rPr lang="nl-NL" dirty="0" err="1"/>
              <a:t>very</a:t>
            </a:r>
            <a:r>
              <a:rPr lang="nl-NL" dirty="0"/>
              <a:t> </a:t>
            </a:r>
            <a:r>
              <a:rPr lang="nl-NL" dirty="0" err="1"/>
              <a:t>much</a:t>
            </a:r>
            <a:r>
              <a:rPr lang="nl-NL" dirty="0"/>
              <a:t> in Data </a:t>
            </a:r>
            <a:r>
              <a:rPr lang="nl-NL" dirty="0" err="1"/>
              <a:t>Science</a:t>
            </a:r>
            <a:r>
              <a:rPr lang="nl-NL" dirty="0"/>
              <a:t>.</a:t>
            </a:r>
          </a:p>
          <a:p>
            <a:endParaRPr lang="nl-NL" dirty="0"/>
          </a:p>
          <a:p>
            <a:r>
              <a:rPr lang="nl-NL" dirty="0" err="1"/>
              <a:t>Therefore</a:t>
            </a:r>
            <a:r>
              <a:rPr lang="nl-NL" dirty="0"/>
              <a:t>, </a:t>
            </a:r>
            <a:r>
              <a:rPr lang="nl-NL" dirty="0" err="1"/>
              <a:t>Aanconda</a:t>
            </a:r>
            <a:r>
              <a:rPr lang="nl-NL" dirty="0"/>
              <a:t> has been made. Anaconda is a big program / Python </a:t>
            </a:r>
            <a:r>
              <a:rPr lang="nl-NL" dirty="0" err="1"/>
              <a:t>version</a:t>
            </a:r>
            <a:r>
              <a:rPr lang="nl-NL" dirty="0"/>
              <a:t> </a:t>
            </a:r>
            <a:r>
              <a:rPr lang="nl-NL" dirty="0" err="1"/>
              <a:t>with</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already</a:t>
            </a:r>
            <a:r>
              <a:rPr lang="nl-NL" dirty="0"/>
              <a:t> in it.</a:t>
            </a:r>
          </a:p>
          <a:p>
            <a:endParaRPr lang="nl-NL" dirty="0"/>
          </a:p>
          <a:p>
            <a:r>
              <a:rPr lang="nl-NL" dirty="0" err="1"/>
              <a:t>So</a:t>
            </a:r>
            <a:r>
              <a:rPr lang="nl-NL" dirty="0"/>
              <a:t>, </a:t>
            </a:r>
            <a:r>
              <a:rPr lang="nl-NL" dirty="0" err="1"/>
              <a:t>you</a:t>
            </a:r>
            <a:r>
              <a:rPr lang="nl-NL" dirty="0"/>
              <a:t> </a:t>
            </a:r>
            <a:r>
              <a:rPr lang="nl-NL" dirty="0" err="1"/>
              <a:t>don’t</a:t>
            </a:r>
            <a:r>
              <a:rPr lang="nl-NL" dirty="0"/>
              <a:t> have </a:t>
            </a:r>
            <a:r>
              <a:rPr lang="nl-NL" dirty="0" err="1"/>
              <a:t>to</a:t>
            </a:r>
            <a:r>
              <a:rPr lang="nl-NL" dirty="0"/>
              <a:t> </a:t>
            </a:r>
            <a:r>
              <a:rPr lang="nl-NL" dirty="0" err="1"/>
              <a:t>install</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from</a:t>
            </a:r>
            <a:r>
              <a:rPr lang="nl-NL" dirty="0"/>
              <a:t> </a:t>
            </a:r>
            <a:r>
              <a:rPr lang="nl-NL" dirty="0" err="1"/>
              <a:t>the</a:t>
            </a:r>
            <a:r>
              <a:rPr lang="nl-NL" dirty="0"/>
              <a:t> Python Package Index. </a:t>
            </a:r>
          </a:p>
          <a:p>
            <a:pPr marL="0" indent="0">
              <a:buNone/>
            </a:pPr>
            <a:endParaRPr lang="nl-NL" dirty="0"/>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281896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numpy</a:t>
            </a:r>
            <a:endParaRPr lang="nl-NL" dirty="0"/>
          </a:p>
        </p:txBody>
      </p:sp>
      <p:sp>
        <p:nvSpPr>
          <p:cNvPr id="2" name="Tijdelijke aanduiding voor inhoud 1"/>
          <p:cNvSpPr>
            <a:spLocks noGrp="1"/>
          </p:cNvSpPr>
          <p:nvPr>
            <p:ph idx="1"/>
          </p:nvPr>
        </p:nvSpPr>
        <p:spPr>
          <a:xfrm>
            <a:off x="575817" y="2012414"/>
            <a:ext cx="8928990" cy="5439831"/>
          </a:xfrm>
        </p:spPr>
        <p:txBody>
          <a:bodyPr/>
          <a:lstStyle/>
          <a:p>
            <a:r>
              <a:rPr lang="en-US"/>
              <a:t>NumPy is the fundamental package for scientific computing with Python.</a:t>
            </a:r>
          </a:p>
          <a:p>
            <a:r>
              <a:rPr lang="en-US"/>
              <a:t>NumPy's main object is the homogeneous multidimensional array.</a:t>
            </a:r>
          </a:p>
          <a:p>
            <a:r>
              <a:rPr lang="en-US"/>
              <a:t>Vectorized operations</a:t>
            </a:r>
          </a:p>
          <a:p>
            <a:endParaRPr lang="nl-NL" dirty="0"/>
          </a:p>
        </p:txBody>
      </p:sp>
      <p:sp>
        <p:nvSpPr>
          <p:cNvPr id="4" name="Tijdelijke aanduiding voor inhoud 3"/>
          <p:cNvSpPr txBox="1">
            <a:spLocks/>
          </p:cNvSpPr>
          <p:nvPr/>
        </p:nvSpPr>
        <p:spPr>
          <a:xfrm>
            <a:off x="575815" y="4207335"/>
            <a:ext cx="8928991" cy="3028521"/>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en-US"/>
              <a:t>import numpy</a:t>
            </a:r>
            <a:r>
              <a:rPr lang="en-US" dirty="0"/>
              <a:t> </a:t>
            </a:r>
            <a:r>
              <a:rPr lang="en-US"/>
              <a:t>as np</a:t>
            </a:r>
            <a:endParaRPr lang="en-US" dirty="0"/>
          </a:p>
          <a:p>
            <a:endParaRPr lang="en-US" dirty="0"/>
          </a:p>
          <a:p>
            <a:r>
              <a:rPr lang="en-US" dirty="0"/>
              <a:t>a </a:t>
            </a:r>
            <a:r>
              <a:rPr lang="en-US"/>
              <a:t>= </a:t>
            </a:r>
            <a:r>
              <a:rPr lang="en-US" dirty="0" err="1"/>
              <a:t>np</a:t>
            </a:r>
            <a:r>
              <a:rPr lang="en-US" err="1"/>
              <a:t>.</a:t>
            </a:r>
            <a:r>
              <a:rPr lang="en-US"/>
              <a:t>array</a:t>
            </a:r>
            <a:r>
              <a:rPr lang="en-US" dirty="0"/>
              <a:t>([1,2,3,4])</a:t>
            </a:r>
          </a:p>
          <a:p>
            <a:r>
              <a:rPr lang="en-US" dirty="0"/>
              <a:t>b </a:t>
            </a:r>
            <a:r>
              <a:rPr lang="en-US"/>
              <a:t>= </a:t>
            </a:r>
            <a:r>
              <a:rPr lang="en-US" dirty="0" err="1"/>
              <a:t>np</a:t>
            </a:r>
            <a:r>
              <a:rPr lang="en-US" err="1"/>
              <a:t>.</a:t>
            </a:r>
            <a:r>
              <a:rPr lang="en-US"/>
              <a:t>array</a:t>
            </a:r>
            <a:r>
              <a:rPr lang="en-US" dirty="0"/>
              <a:t>( [ (1.5,2,3), (4,5,6) ] )</a:t>
            </a:r>
          </a:p>
          <a:p>
            <a:r>
              <a:rPr lang="en-US" dirty="0"/>
              <a:t>c </a:t>
            </a:r>
            <a:r>
              <a:rPr lang="en-US"/>
              <a:t>= np.narray</a:t>
            </a:r>
            <a:r>
              <a:rPr lang="en-US" dirty="0"/>
              <a:t>( [ [1,2], [3,4] </a:t>
            </a:r>
            <a:r>
              <a:rPr lang="en-US"/>
              <a:t>], dtype</a:t>
            </a:r>
            <a:r>
              <a:rPr lang="en-US" dirty="0"/>
              <a:t>=complex )</a:t>
            </a:r>
          </a:p>
          <a:p>
            <a:endParaRPr lang="en-US" dirty="0"/>
          </a:p>
          <a:p>
            <a:r>
              <a:rPr lang="en-US"/>
              <a:t>n</a:t>
            </a:r>
            <a:r>
              <a:rPr lang="en-US" dirty="0" err="1"/>
              <a:t>p</a:t>
            </a:r>
            <a:r>
              <a:rPr lang="en-US" err="1"/>
              <a:t>.</a:t>
            </a:r>
            <a:r>
              <a:rPr lang="en-US"/>
              <a:t>zeros</a:t>
            </a:r>
            <a:r>
              <a:rPr lang="en-US" dirty="0"/>
              <a:t>( (3,4) )</a:t>
            </a:r>
          </a:p>
          <a:p>
            <a:r>
              <a:rPr lang="en-US"/>
              <a:t>n</a:t>
            </a:r>
            <a:r>
              <a:rPr lang="en-US" dirty="0" err="1"/>
              <a:t>p</a:t>
            </a:r>
            <a:r>
              <a:rPr lang="en-US" err="1"/>
              <a:t>.</a:t>
            </a:r>
            <a:r>
              <a:rPr lang="en-US"/>
              <a:t>arange</a:t>
            </a:r>
            <a:r>
              <a:rPr lang="en-US" dirty="0"/>
              <a:t>( 0, 2, 0.4 </a:t>
            </a:r>
            <a:r>
              <a:rPr lang="en-US"/>
              <a:t>) </a:t>
            </a:r>
            <a:r>
              <a:rPr lang="en-US" dirty="0"/>
              <a:t>  </a:t>
            </a:r>
            <a:r>
              <a:rPr lang="en-US"/>
              <a:t># </a:t>
            </a:r>
            <a:r>
              <a:rPr lang="en-US" dirty="0"/>
              <a:t>array([ 0., 0.4, 0.8, 1.2, 1.6, 2.0])</a:t>
            </a:r>
          </a:p>
          <a:p>
            <a:r>
              <a:rPr lang="en-US"/>
              <a:t>n</a:t>
            </a:r>
            <a:r>
              <a:rPr lang="en-US" dirty="0" err="1"/>
              <a:t>p</a:t>
            </a:r>
            <a:r>
              <a:rPr lang="en-US" err="1"/>
              <a:t>.</a:t>
            </a:r>
            <a:r>
              <a:rPr lang="en-US"/>
              <a:t>linspace</a:t>
            </a:r>
            <a:r>
              <a:rPr lang="en-US" dirty="0"/>
              <a:t>( 0, 2*pi, </a:t>
            </a:r>
            <a:r>
              <a:rPr lang="en-US"/>
              <a:t>100 </a:t>
            </a:r>
            <a:r>
              <a:rPr lang="en-US" dirty="0"/>
              <a:t>).  </a:t>
            </a:r>
            <a:r>
              <a:rPr lang="en-US"/>
              <a:t># </a:t>
            </a:r>
            <a:r>
              <a:rPr lang="en-US" dirty="0"/>
              <a:t>100 numbers from 0 to 2*pi</a:t>
            </a:r>
          </a:p>
        </p:txBody>
      </p:sp>
    </p:spTree>
    <p:extLst>
      <p:ext uri="{BB962C8B-B14F-4D97-AF65-F5344CB8AC3E}">
        <p14:creationId xmlns:p14="http://schemas.microsoft.com/office/powerpoint/2010/main" val="162218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31B26-4569-AC49-9632-B28B3536FC3B}"/>
              </a:ext>
            </a:extLst>
          </p:cNvPr>
          <p:cNvSpPr>
            <a:spLocks noGrp="1"/>
          </p:cNvSpPr>
          <p:nvPr>
            <p:ph type="title"/>
          </p:nvPr>
        </p:nvSpPr>
        <p:spPr/>
        <p:txBody>
          <a:bodyPr/>
          <a:lstStyle/>
          <a:p>
            <a:r>
              <a:rPr lang="nl-NL" dirty="0" err="1"/>
              <a:t>scipy</a:t>
            </a:r>
            <a:endParaRPr lang="nl-NL" dirty="0"/>
          </a:p>
        </p:txBody>
      </p:sp>
      <p:sp>
        <p:nvSpPr>
          <p:cNvPr id="3" name="Tijdelijke aanduiding voor inhoud 2">
            <a:extLst>
              <a:ext uri="{FF2B5EF4-FFF2-40B4-BE49-F238E27FC236}">
                <a16:creationId xmlns:a16="http://schemas.microsoft.com/office/drawing/2014/main" id="{8C217339-8E36-294C-A3D9-40DA6CFD85E7}"/>
              </a:ext>
            </a:extLst>
          </p:cNvPr>
          <p:cNvSpPr>
            <a:spLocks noGrp="1"/>
          </p:cNvSpPr>
          <p:nvPr>
            <p:ph idx="1"/>
          </p:nvPr>
        </p:nvSpPr>
        <p:spPr>
          <a:xfrm>
            <a:off x="575817" y="2012414"/>
            <a:ext cx="4320479" cy="5439831"/>
          </a:xfrm>
        </p:spPr>
        <p:txBody>
          <a:bodyPr/>
          <a:lstStyle/>
          <a:p>
            <a:r>
              <a:rPr lang="nl-NL" dirty="0"/>
              <a:t>It </a:t>
            </a:r>
            <a:r>
              <a:rPr lang="nl-NL" dirty="0" err="1"/>
              <a:t>provides</a:t>
            </a:r>
            <a:r>
              <a:rPr lang="nl-NL" dirty="0"/>
              <a:t> </a:t>
            </a:r>
            <a:r>
              <a:rPr lang="nl-NL" dirty="0" err="1"/>
              <a:t>many</a:t>
            </a:r>
            <a:r>
              <a:rPr lang="nl-NL" dirty="0"/>
              <a:t> user-</a:t>
            </a:r>
            <a:r>
              <a:rPr lang="nl-NL" dirty="0" err="1"/>
              <a:t>friendly</a:t>
            </a:r>
            <a:r>
              <a:rPr lang="nl-NL" dirty="0"/>
              <a:t> </a:t>
            </a:r>
            <a:r>
              <a:rPr lang="nl-NL" dirty="0" err="1"/>
              <a:t>and</a:t>
            </a:r>
            <a:r>
              <a:rPr lang="nl-NL" dirty="0"/>
              <a:t> </a:t>
            </a:r>
            <a:r>
              <a:rPr lang="nl-NL" dirty="0" err="1"/>
              <a:t>efficient</a:t>
            </a:r>
            <a:r>
              <a:rPr lang="nl-NL" dirty="0"/>
              <a:t> </a:t>
            </a:r>
            <a:r>
              <a:rPr lang="nl-NL" dirty="0" err="1"/>
              <a:t>numerical</a:t>
            </a:r>
            <a:r>
              <a:rPr lang="nl-NL" dirty="0"/>
              <a:t> routines, </a:t>
            </a:r>
            <a:r>
              <a:rPr lang="nl-NL" dirty="0" err="1"/>
              <a:t>such</a:t>
            </a:r>
            <a:r>
              <a:rPr lang="nl-NL" dirty="0"/>
              <a:t> as routines </a:t>
            </a:r>
            <a:r>
              <a:rPr lang="nl-NL" dirty="0" err="1"/>
              <a:t>for</a:t>
            </a:r>
            <a:r>
              <a:rPr lang="nl-NL" dirty="0"/>
              <a:t> </a:t>
            </a:r>
            <a:r>
              <a:rPr lang="nl-NL" dirty="0" err="1"/>
              <a:t>numerical</a:t>
            </a:r>
            <a:r>
              <a:rPr lang="nl-NL" dirty="0"/>
              <a:t> </a:t>
            </a:r>
            <a:r>
              <a:rPr lang="nl-NL" dirty="0" err="1"/>
              <a:t>integration</a:t>
            </a:r>
            <a:r>
              <a:rPr lang="nl-NL" dirty="0"/>
              <a:t>, </a:t>
            </a:r>
            <a:r>
              <a:rPr lang="nl-NL" dirty="0" err="1"/>
              <a:t>interpolation</a:t>
            </a:r>
            <a:r>
              <a:rPr lang="nl-NL" dirty="0"/>
              <a:t>, </a:t>
            </a:r>
            <a:r>
              <a:rPr lang="nl-NL" dirty="0" err="1"/>
              <a:t>optimization</a:t>
            </a:r>
            <a:r>
              <a:rPr lang="nl-NL" dirty="0"/>
              <a:t>, </a:t>
            </a:r>
            <a:r>
              <a:rPr lang="nl-NL" dirty="0" err="1"/>
              <a:t>linear</a:t>
            </a:r>
            <a:r>
              <a:rPr lang="nl-NL" dirty="0"/>
              <a:t> algebra, </a:t>
            </a:r>
            <a:r>
              <a:rPr lang="nl-NL" dirty="0" err="1"/>
              <a:t>and</a:t>
            </a:r>
            <a:r>
              <a:rPr lang="nl-NL" dirty="0"/>
              <a:t> </a:t>
            </a:r>
            <a:r>
              <a:rPr lang="nl-NL" dirty="0" err="1"/>
              <a:t>statistics</a:t>
            </a:r>
            <a:r>
              <a:rPr lang="nl-NL" dirty="0"/>
              <a:t>.</a:t>
            </a:r>
          </a:p>
        </p:txBody>
      </p:sp>
      <p:sp>
        <p:nvSpPr>
          <p:cNvPr id="5" name="Rechthoek 4">
            <a:extLst>
              <a:ext uri="{FF2B5EF4-FFF2-40B4-BE49-F238E27FC236}">
                <a16:creationId xmlns:a16="http://schemas.microsoft.com/office/drawing/2014/main" id="{73A7CBE9-A380-B84A-A6A2-FC03B1F202E7}"/>
              </a:ext>
            </a:extLst>
          </p:cNvPr>
          <p:cNvSpPr/>
          <p:nvPr/>
        </p:nvSpPr>
        <p:spPr>
          <a:xfrm>
            <a:off x="5472360" y="1547589"/>
            <a:ext cx="4248471" cy="5632311"/>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a:solidFill>
                  <a:schemeClr val="tx1">
                    <a:lumMod val="75000"/>
                    <a:lumOff val="25000"/>
                  </a:schemeClr>
                </a:solidFill>
              </a:rPr>
              <a:t>Clustering</a:t>
            </a:r>
          </a:p>
          <a:p>
            <a:r>
              <a:rPr lang="nl-NL" dirty="0">
                <a:solidFill>
                  <a:schemeClr val="tx1">
                    <a:lumMod val="75000"/>
                    <a:lumOff val="25000"/>
                  </a:schemeClr>
                </a:solidFill>
              </a:rPr>
              <a:t>Constants </a:t>
            </a:r>
          </a:p>
          <a:p>
            <a:r>
              <a:rPr lang="nl-NL" dirty="0">
                <a:solidFill>
                  <a:schemeClr val="tx1">
                    <a:lumMod val="75000"/>
                    <a:lumOff val="25000"/>
                  </a:schemeClr>
                </a:solidFill>
              </a:rPr>
              <a:t>Discrete </a:t>
            </a:r>
            <a:r>
              <a:rPr lang="nl-NL" dirty="0" err="1">
                <a:solidFill>
                  <a:schemeClr val="tx1">
                    <a:lumMod val="75000"/>
                    <a:lumOff val="25000"/>
                  </a:schemeClr>
                </a:solidFill>
              </a:rPr>
              <a:t>Fourier</a:t>
            </a:r>
            <a:r>
              <a:rPr lang="nl-NL" dirty="0">
                <a:solidFill>
                  <a:schemeClr val="tx1">
                    <a:lumMod val="75000"/>
                    <a:lumOff val="25000"/>
                  </a:schemeClr>
                </a:solidFill>
              </a:rPr>
              <a:t> </a:t>
            </a:r>
            <a:r>
              <a:rPr lang="nl-NL" dirty="0" err="1">
                <a:solidFill>
                  <a:schemeClr val="tx1">
                    <a:lumMod val="75000"/>
                    <a:lumOff val="25000"/>
                  </a:schemeClr>
                </a:solidFill>
              </a:rPr>
              <a:t>transforms</a:t>
            </a:r>
            <a:endParaRPr lang="nl-NL" dirty="0">
              <a:solidFill>
                <a:schemeClr val="tx1">
                  <a:lumMod val="75000"/>
                  <a:lumOff val="25000"/>
                </a:schemeClr>
              </a:solidFill>
            </a:endParaRPr>
          </a:p>
          <a:p>
            <a:r>
              <a:rPr lang="nl-NL" dirty="0">
                <a:solidFill>
                  <a:schemeClr val="tx1">
                    <a:lumMod val="75000"/>
                    <a:lumOff val="25000"/>
                  </a:schemeClr>
                </a:solidFill>
              </a:rPr>
              <a:t>Integration</a:t>
            </a:r>
          </a:p>
          <a:p>
            <a:r>
              <a:rPr lang="nl-NL" dirty="0" err="1">
                <a:solidFill>
                  <a:schemeClr val="tx1">
                    <a:lumMod val="75000"/>
                    <a:lumOff val="25000"/>
                  </a:schemeClr>
                </a:solidFill>
              </a:rPr>
              <a:t>Interpolation</a:t>
            </a:r>
            <a:endParaRPr lang="nl-NL" dirty="0">
              <a:solidFill>
                <a:schemeClr val="tx1">
                  <a:lumMod val="75000"/>
                  <a:lumOff val="25000"/>
                </a:schemeClr>
              </a:solidFill>
            </a:endParaRPr>
          </a:p>
          <a:p>
            <a:r>
              <a:rPr lang="nl-NL" dirty="0">
                <a:solidFill>
                  <a:schemeClr val="tx1">
                    <a:lumMod val="75000"/>
                    <a:lumOff val="25000"/>
                  </a:schemeClr>
                </a:solidFill>
              </a:rPr>
              <a:t>Input </a:t>
            </a:r>
            <a:r>
              <a:rPr lang="nl-NL" dirty="0" err="1">
                <a:solidFill>
                  <a:schemeClr val="tx1">
                    <a:lumMod val="75000"/>
                    <a:lumOff val="25000"/>
                  </a:schemeClr>
                </a:solidFill>
              </a:rPr>
              <a:t>and</a:t>
            </a:r>
            <a:r>
              <a:rPr lang="nl-NL" dirty="0">
                <a:solidFill>
                  <a:schemeClr val="tx1">
                    <a:lumMod val="75000"/>
                    <a:lumOff val="25000"/>
                  </a:schemeClr>
                </a:solidFill>
              </a:rPr>
              <a:t> output</a:t>
            </a:r>
          </a:p>
          <a:p>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Miscellaneous</a:t>
            </a:r>
            <a:r>
              <a:rPr lang="nl-NL" dirty="0">
                <a:solidFill>
                  <a:schemeClr val="tx1">
                    <a:lumMod val="75000"/>
                    <a:lumOff val="25000"/>
                  </a:schemeClr>
                </a:solidFill>
              </a:rPr>
              <a:t> routines</a:t>
            </a:r>
          </a:p>
          <a:p>
            <a:r>
              <a:rPr lang="nl-NL" dirty="0">
                <a:solidFill>
                  <a:schemeClr val="tx1">
                    <a:lumMod val="75000"/>
                    <a:lumOff val="25000"/>
                  </a:schemeClr>
                </a:solidFill>
              </a:rPr>
              <a:t>Multi-</a:t>
            </a:r>
            <a:r>
              <a:rPr lang="nl-NL" dirty="0" err="1">
                <a:solidFill>
                  <a:schemeClr val="tx1">
                    <a:lumMod val="75000"/>
                    <a:lumOff val="25000"/>
                  </a:schemeClr>
                </a:solidFill>
              </a:rPr>
              <a:t>dimensional</a:t>
            </a:r>
            <a:r>
              <a:rPr lang="nl-NL" dirty="0">
                <a:solidFill>
                  <a:schemeClr val="tx1">
                    <a:lumMod val="75000"/>
                    <a:lumOff val="25000"/>
                  </a:schemeClr>
                </a:solidFill>
              </a:rPr>
              <a:t> image processing</a:t>
            </a:r>
          </a:p>
          <a:p>
            <a:r>
              <a:rPr lang="nl-NL" dirty="0" err="1">
                <a:solidFill>
                  <a:schemeClr val="tx1">
                    <a:lumMod val="75000"/>
                    <a:lumOff val="25000"/>
                  </a:schemeClr>
                </a:solidFill>
              </a:rPr>
              <a:t>Orthogonal</a:t>
            </a:r>
            <a:r>
              <a:rPr lang="nl-NL" dirty="0">
                <a:solidFill>
                  <a:schemeClr val="tx1">
                    <a:lumMod val="75000"/>
                    <a:lumOff val="25000"/>
                  </a:schemeClr>
                </a:solidFill>
              </a:rPr>
              <a:t> </a:t>
            </a:r>
            <a:r>
              <a:rPr lang="nl-NL" dirty="0" err="1">
                <a:solidFill>
                  <a:schemeClr val="tx1">
                    <a:lumMod val="75000"/>
                    <a:lumOff val="25000"/>
                  </a:schemeClr>
                </a:solidFill>
              </a:rPr>
              <a:t>distance</a:t>
            </a:r>
            <a:r>
              <a:rPr lang="nl-NL" dirty="0">
                <a:solidFill>
                  <a:schemeClr val="tx1">
                    <a:lumMod val="75000"/>
                    <a:lumOff val="25000"/>
                  </a:schemeClr>
                </a:solidFill>
              </a:rPr>
              <a:t> </a:t>
            </a:r>
            <a:r>
              <a:rPr lang="nl-NL" dirty="0" err="1">
                <a:solidFill>
                  <a:schemeClr val="tx1">
                    <a:lumMod val="75000"/>
                    <a:lumOff val="25000"/>
                  </a:schemeClr>
                </a:solidFill>
              </a:rPr>
              <a:t>regression</a:t>
            </a:r>
            <a:endParaRPr lang="nl-NL" dirty="0">
              <a:solidFill>
                <a:schemeClr val="tx1">
                  <a:lumMod val="75000"/>
                  <a:lumOff val="25000"/>
                </a:schemeClr>
              </a:solidFill>
            </a:endParaRPr>
          </a:p>
          <a:p>
            <a:r>
              <a:rPr lang="nl-NL" dirty="0" err="1">
                <a:solidFill>
                  <a:schemeClr val="tx1">
                    <a:lumMod val="75000"/>
                    <a:lumOff val="25000"/>
                  </a:schemeClr>
                </a:solidFill>
              </a:rPr>
              <a:t>Optimization</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Root </a:t>
            </a:r>
            <a:r>
              <a:rPr lang="nl-NL" dirty="0" err="1">
                <a:solidFill>
                  <a:schemeClr val="tx1">
                    <a:lumMod val="75000"/>
                    <a:lumOff val="25000"/>
                  </a:schemeClr>
                </a:solidFill>
              </a:rPr>
              <a:t>Finding</a:t>
            </a:r>
            <a:endParaRPr lang="nl-NL" dirty="0">
              <a:solidFill>
                <a:schemeClr val="tx1">
                  <a:lumMod val="75000"/>
                  <a:lumOff val="25000"/>
                </a:schemeClr>
              </a:solidFill>
            </a:endParaRPr>
          </a:p>
          <a:p>
            <a:r>
              <a:rPr lang="nl-NL" dirty="0" err="1">
                <a:solidFill>
                  <a:schemeClr val="tx1">
                    <a:lumMod val="75000"/>
                    <a:lumOff val="25000"/>
                  </a:schemeClr>
                </a:solidFill>
              </a:rPr>
              <a:t>Signal</a:t>
            </a:r>
            <a:r>
              <a:rPr lang="nl-NL" dirty="0">
                <a:solidFill>
                  <a:schemeClr val="tx1">
                    <a:lumMod val="75000"/>
                    <a:lumOff val="25000"/>
                  </a:schemeClr>
                </a:solidFill>
              </a:rPr>
              <a:t> processing</a:t>
            </a:r>
          </a:p>
          <a:p>
            <a:r>
              <a:rPr lang="nl-NL" dirty="0" err="1">
                <a:solidFill>
                  <a:schemeClr val="tx1">
                    <a:lumMod val="75000"/>
                    <a:lumOff val="25000"/>
                  </a:schemeClr>
                </a:solidFill>
              </a:rPr>
              <a:t>Sparse</a:t>
            </a:r>
            <a:r>
              <a:rPr lang="nl-NL" dirty="0">
                <a:solidFill>
                  <a:schemeClr val="tx1">
                    <a:lumMod val="75000"/>
                    <a:lumOff val="25000"/>
                  </a:schemeClr>
                </a:solidFill>
              </a:rPr>
              <a:t> matrices</a:t>
            </a:r>
          </a:p>
          <a:p>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Compressed</a:t>
            </a:r>
            <a:r>
              <a:rPr lang="nl-NL" dirty="0">
                <a:solidFill>
                  <a:schemeClr val="tx1">
                    <a:lumMod val="75000"/>
                    <a:lumOff val="25000"/>
                  </a:schemeClr>
                </a:solidFill>
              </a:rPr>
              <a:t> </a:t>
            </a:r>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Graph</a:t>
            </a:r>
            <a:r>
              <a:rPr lang="nl-NL" dirty="0">
                <a:solidFill>
                  <a:schemeClr val="tx1">
                    <a:lumMod val="75000"/>
                    <a:lumOff val="25000"/>
                  </a:schemeClr>
                </a:solidFill>
              </a:rPr>
              <a:t> Routines</a:t>
            </a:r>
          </a:p>
          <a:p>
            <a:r>
              <a:rPr lang="nl-NL" dirty="0" err="1">
                <a:solidFill>
                  <a:schemeClr val="tx1">
                    <a:lumMod val="75000"/>
                    <a:lumOff val="25000"/>
                  </a:schemeClr>
                </a:solidFill>
              </a:rPr>
              <a:t>Spatial</a:t>
            </a:r>
            <a:r>
              <a:rPr lang="nl-NL" dirty="0">
                <a:solidFill>
                  <a:schemeClr val="tx1">
                    <a:lumMod val="75000"/>
                    <a:lumOff val="25000"/>
                  </a:schemeClr>
                </a:solidFill>
              </a:rPr>
              <a:t> </a:t>
            </a:r>
            <a:r>
              <a:rPr lang="nl-NL" dirty="0" err="1">
                <a:solidFill>
                  <a:schemeClr val="tx1">
                    <a:lumMod val="75000"/>
                    <a:lumOff val="25000"/>
                  </a:schemeClr>
                </a:solidFill>
              </a:rPr>
              <a:t>algorithms</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data </a:t>
            </a:r>
            <a:r>
              <a:rPr lang="nl-NL" dirty="0" err="1">
                <a:solidFill>
                  <a:schemeClr val="tx1">
                    <a:lumMod val="75000"/>
                    <a:lumOff val="25000"/>
                  </a:schemeClr>
                </a:solidFill>
              </a:rPr>
              <a:t>structures</a:t>
            </a:r>
            <a:endParaRPr lang="nl-NL" dirty="0">
              <a:solidFill>
                <a:schemeClr val="tx1">
                  <a:lumMod val="75000"/>
                  <a:lumOff val="25000"/>
                </a:schemeClr>
              </a:solidFill>
            </a:endParaRPr>
          </a:p>
          <a:p>
            <a:r>
              <a:rPr lang="nl-NL" dirty="0">
                <a:solidFill>
                  <a:schemeClr val="tx1">
                    <a:lumMod val="75000"/>
                    <a:lumOff val="25000"/>
                  </a:schemeClr>
                </a:solidFill>
              </a:rPr>
              <a:t>Special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r>
              <a:rPr lang="nl-NL" dirty="0">
                <a:solidFill>
                  <a:schemeClr val="tx1">
                    <a:lumMod val="75000"/>
                    <a:lumOff val="25000"/>
                  </a:schemeClr>
                </a:solidFill>
              </a:rPr>
              <a:t> </a:t>
            </a:r>
            <a:r>
              <a:rPr lang="nl-NL" dirty="0" err="1">
                <a:solidFill>
                  <a:schemeClr val="tx1">
                    <a:lumMod val="75000"/>
                    <a:lumOff val="25000"/>
                  </a:schemeClr>
                </a:solidFill>
              </a:rPr>
              <a:t>for</a:t>
            </a:r>
            <a:r>
              <a:rPr lang="nl-NL" dirty="0">
                <a:solidFill>
                  <a:schemeClr val="tx1">
                    <a:lumMod val="75000"/>
                    <a:lumOff val="25000"/>
                  </a:schemeClr>
                </a:solidFill>
              </a:rPr>
              <a:t> </a:t>
            </a:r>
            <a:r>
              <a:rPr lang="nl-NL" dirty="0" err="1">
                <a:solidFill>
                  <a:schemeClr val="tx1">
                    <a:lumMod val="75000"/>
                    <a:lumOff val="25000"/>
                  </a:schemeClr>
                </a:solidFill>
              </a:rPr>
              <a:t>masked</a:t>
            </a:r>
            <a:r>
              <a:rPr lang="nl-NL" dirty="0">
                <a:solidFill>
                  <a:schemeClr val="tx1">
                    <a:lumMod val="75000"/>
                    <a:lumOff val="25000"/>
                  </a:schemeClr>
                </a:solidFill>
              </a:rPr>
              <a:t> arrays</a:t>
            </a:r>
          </a:p>
          <a:p>
            <a:r>
              <a:rPr lang="nl-NL" dirty="0">
                <a:solidFill>
                  <a:schemeClr val="tx1">
                    <a:lumMod val="75000"/>
                    <a:lumOff val="25000"/>
                  </a:schemeClr>
                </a:solidFill>
              </a:rPr>
              <a:t>Low-level </a:t>
            </a:r>
            <a:r>
              <a:rPr lang="nl-NL" dirty="0" err="1">
                <a:solidFill>
                  <a:schemeClr val="tx1">
                    <a:lumMod val="75000"/>
                    <a:lumOff val="25000"/>
                  </a:schemeClr>
                </a:solidFill>
              </a:rPr>
              <a:t>callback</a:t>
            </a:r>
            <a:r>
              <a:rPr lang="nl-NL" dirty="0">
                <a:solidFill>
                  <a:schemeClr val="tx1">
                    <a:lumMod val="75000"/>
                    <a:lumOff val="25000"/>
                  </a:schemeClr>
                </a:solidFill>
              </a:rPr>
              <a:t> </a:t>
            </a:r>
            <a:r>
              <a:rPr lang="nl-NL" dirty="0" err="1">
                <a:solidFill>
                  <a:schemeClr val="tx1">
                    <a:lumMod val="75000"/>
                    <a:lumOff val="25000"/>
                  </a:schemeClr>
                </a:solidFill>
              </a:rPr>
              <a:t>functions</a:t>
            </a:r>
            <a:endParaRPr lang="nl-NL" dirty="0">
              <a:solidFill>
                <a:schemeClr val="tx1">
                  <a:lumMod val="75000"/>
                  <a:lumOff val="25000"/>
                </a:schemeClr>
              </a:solidFill>
            </a:endParaRPr>
          </a:p>
        </p:txBody>
      </p:sp>
    </p:spTree>
    <p:extLst>
      <p:ext uri="{BB962C8B-B14F-4D97-AF65-F5344CB8AC3E}">
        <p14:creationId xmlns:p14="http://schemas.microsoft.com/office/powerpoint/2010/main" val="3864967276"/>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54976</TotalTime>
  <Words>7552</Words>
  <Application>Microsoft Office PowerPoint</Application>
  <PresentationFormat>Aangepast</PresentationFormat>
  <Paragraphs>1363</Paragraphs>
  <Slides>110</Slides>
  <Notes>8</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110</vt:i4>
      </vt:variant>
    </vt:vector>
  </HeadingPairs>
  <TitlesOfParts>
    <vt:vector size="118" baseType="lpstr">
      <vt:lpstr>Arial</vt:lpstr>
      <vt:lpstr>Calibri</vt:lpstr>
      <vt:lpstr>Courier New</vt:lpstr>
      <vt:lpstr>Georgia</vt:lpstr>
      <vt:lpstr>Menlo</vt:lpstr>
      <vt:lpstr>Times New Roman</vt:lpstr>
      <vt:lpstr>Verdana</vt:lpstr>
      <vt:lpstr>2_Aangepast ontwerp</vt:lpstr>
      <vt:lpstr>Python Advanced</vt:lpstr>
      <vt:lpstr>Warning!</vt:lpstr>
      <vt:lpstr>Program</vt:lpstr>
      <vt:lpstr>Recap</vt:lpstr>
      <vt:lpstr>Book</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lpstr>History of way of programming</vt:lpstr>
      <vt:lpstr>Classes vs Object</vt:lpstr>
      <vt:lpstr>Classes vs Objects</vt:lpstr>
      <vt:lpstr>Classes vs Objects</vt:lpstr>
      <vt:lpstr>Object Oriented Programming</vt:lpstr>
      <vt:lpstr>Object Oriented Programming</vt:lpstr>
      <vt:lpstr>Object Oriented Programming</vt:lpstr>
      <vt:lpstr>Object Oriented Programming</vt:lpstr>
      <vt:lpstr>Object Oriented Programming</vt:lpstr>
      <vt:lpstr>Object Oriented Programming</vt:lpstr>
      <vt:lpstr>Turtle</vt:lpstr>
      <vt:lpstr>Classes</vt:lpstr>
      <vt:lpstr>Methods</vt:lpstr>
      <vt:lpstr>Object initialisation</vt:lpstr>
      <vt:lpstr>Attributes</vt:lpstr>
      <vt:lpstr>Public or not</vt:lpstr>
      <vt:lpstr>Object attributes vs  Class-wide attributes</vt:lpstr>
      <vt:lpstr>Class-wide attributes</vt:lpstr>
      <vt:lpstr>Object methods vs  Class-wide methods</vt:lpstr>
      <vt:lpstr>Class-wide methods</vt:lpstr>
      <vt:lpstr>Example</vt:lpstr>
      <vt:lpstr>Bankaccount</vt:lpstr>
      <vt:lpstr>Class Car</vt:lpstr>
      <vt:lpstr>Special Methods</vt:lpstr>
      <vt:lpstr>Vector class</vt:lpstr>
      <vt:lpstr>Inheritance</vt:lpstr>
      <vt:lpstr>Democodes</vt:lpstr>
      <vt:lpstr>Make your own classes</vt:lpstr>
      <vt:lpstr>Make your own classes</vt:lpstr>
      <vt:lpstr>Presentations of classes</vt:lpstr>
      <vt:lpstr>Python Standard Library</vt:lpstr>
      <vt:lpstr>sys - System-specific</vt:lpstr>
      <vt:lpstr>os - Operating system interfaces</vt:lpstr>
      <vt:lpstr>pathlib - Object-oriented filesystem paths</vt:lpstr>
      <vt:lpstr>shutil</vt:lpstr>
      <vt:lpstr>glob</vt:lpstr>
      <vt:lpstr>subprocess</vt:lpstr>
      <vt:lpstr>tempfile</vt:lpstr>
      <vt:lpstr>Democodes</vt:lpstr>
      <vt:lpstr>datetime - Basic date and time types</vt:lpstr>
      <vt:lpstr>sys</vt:lpstr>
      <vt:lpstr>os</vt:lpstr>
      <vt:lpstr>datetime</vt:lpstr>
      <vt:lpstr>string - Common string operations</vt:lpstr>
      <vt:lpstr>re - Regular expression operations</vt:lpstr>
      <vt:lpstr>math - Mathematical functions</vt:lpstr>
      <vt:lpstr>random - Pseudo-random numbers</vt:lpstr>
      <vt:lpstr>json - JavaScript Object Notation</vt:lpstr>
      <vt:lpstr>pickle - Python object serialization</vt:lpstr>
      <vt:lpstr>xml</vt:lpstr>
      <vt:lpstr>statistics</vt:lpstr>
      <vt:lpstr>doctest</vt:lpstr>
      <vt:lpstr>Pickle vs json</vt:lpstr>
      <vt:lpstr>doctest</vt:lpstr>
      <vt:lpstr>Statistics</vt:lpstr>
      <vt:lpstr>unittest - Unit testing framework</vt:lpstr>
      <vt:lpstr>csv – Comma Seperated Values</vt:lpstr>
      <vt:lpstr>decimal</vt:lpstr>
      <vt:lpstr>fractions</vt:lpstr>
      <vt:lpstr>sqlite3</vt:lpstr>
      <vt:lpstr>Concurrency</vt:lpstr>
      <vt:lpstr>Comparison</vt:lpstr>
      <vt:lpstr>Proces versus Thread</vt:lpstr>
      <vt:lpstr>Python GIL</vt:lpstr>
      <vt:lpstr>threading - Thread-based parallelism</vt:lpstr>
      <vt:lpstr>asyncio</vt:lpstr>
      <vt:lpstr>multiprocessing</vt:lpstr>
      <vt:lpstr>logging - Logging facility for Python</vt:lpstr>
      <vt:lpstr>timeit</vt:lpstr>
      <vt:lpstr>zipfile</vt:lpstr>
      <vt:lpstr>tarfile</vt:lpstr>
      <vt:lpstr>Democodes</vt:lpstr>
      <vt:lpstr>GUI Frameworks</vt:lpstr>
      <vt:lpstr>tkinter</vt:lpstr>
      <vt:lpstr>The Python Package Index - PyPI</vt:lpstr>
      <vt:lpstr>pyodbc - Accessing ODBC databases</vt:lpstr>
      <vt:lpstr>requests – HTTP for Humans</vt:lpstr>
      <vt:lpstr>Get the weather in New York</vt:lpstr>
      <vt:lpstr>The Python Package Index - PyPI</vt:lpstr>
      <vt:lpstr>Python for Data Science</vt:lpstr>
      <vt:lpstr>numpy</vt:lpstr>
      <vt:lpstr>scipy</vt:lpstr>
      <vt:lpstr>pandas</vt:lpstr>
      <vt:lpstr>matplotlib</vt:lpstr>
      <vt:lpstr>Python for Data Science</vt:lpstr>
      <vt:lpstr>django</vt:lpstr>
      <vt:lpstr>Python Distributions</vt:lpstr>
      <vt:lpstr>Implementations</vt:lpstr>
      <vt:lpstr>Style Guide for Python Code</vt:lpstr>
      <vt:lpstr>Virtual Environment</vt:lpstr>
      <vt:lpstr>Ducktyping</vt:lpstr>
      <vt:lpstr>EAFP versus LBYL</vt:lpstr>
      <vt:lpstr>Python Advanced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Martijn Jansen</dc:creator>
  <cp:keywords/>
  <dc:description/>
  <cp:lastModifiedBy>Tessel Haagen</cp:lastModifiedBy>
  <cp:revision>1366</cp:revision>
  <cp:lastPrinted>1601-01-01T00:00:00Z</cp:lastPrinted>
  <dcterms:created xsi:type="dcterms:W3CDTF">2014-02-14T06:52:18Z</dcterms:created>
  <dcterms:modified xsi:type="dcterms:W3CDTF">2024-12-05T10:27:16Z</dcterms:modified>
  <cp:category/>
</cp:coreProperties>
</file>